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5" autoAdjust="0"/>
  </p:normalViewPr>
  <p:slideViewPr>
    <p:cSldViewPr>
      <p:cViewPr>
        <p:scale>
          <a:sx n="100" d="100"/>
          <a:sy n="100" d="100"/>
        </p:scale>
        <p:origin x="-802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96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6110C-8C64-499F-9677-0EA41EF207B4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38D7F-CE95-44F7-91D2-2D046F6C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5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38D7F-CE95-44F7-91D2-2D046F6C82E1}" type="slidenum">
              <a:rPr lang="ru-RU" smtClean="0"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12776" y="5587663"/>
            <a:ext cx="3429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Методические рекомендации</a:t>
            </a:r>
            <a:endParaRPr lang="ru-RU" dirty="0"/>
          </a:p>
          <a:p>
            <a:r>
              <a:rPr lang="ru-RU" dirty="0"/>
              <a:t>по проведению Всероссийского урока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«Арктика»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9239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38D7F-CE95-44F7-91D2-2D046F6C82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5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990F-8C0F-416B-9F54-26F7811E80D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4D7-39C9-4EF6-8964-F4C33D3F8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990F-8C0F-416B-9F54-26F7811E80D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4D7-39C9-4EF6-8964-F4C33D3F8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990F-8C0F-416B-9F54-26F7811E80D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4D7-39C9-4EF6-8964-F4C33D3F821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990F-8C0F-416B-9F54-26F7811E80D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4D7-39C9-4EF6-8964-F4C33D3F82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990F-8C0F-416B-9F54-26F7811E80D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4D7-39C9-4EF6-8964-F4C33D3F8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990F-8C0F-416B-9F54-26F7811E80D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4D7-39C9-4EF6-8964-F4C33D3F82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990F-8C0F-416B-9F54-26F7811E80D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4D7-39C9-4EF6-8964-F4C33D3F8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990F-8C0F-416B-9F54-26F7811E80D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4D7-39C9-4EF6-8964-F4C33D3F8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990F-8C0F-416B-9F54-26F7811E80D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4D7-39C9-4EF6-8964-F4C33D3F8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990F-8C0F-416B-9F54-26F7811E80D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4D7-39C9-4EF6-8964-F4C33D3F821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990F-8C0F-416B-9F54-26F7811E80D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4D7-39C9-4EF6-8964-F4C33D3F82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6F0990F-8C0F-416B-9F54-26F7811E80D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BBC4D7-39C9-4EF6-8964-F4C33D3F82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CCPZ3" TargetMode="External"/><Relationship Id="rId2" Type="http://schemas.openxmlformats.org/officeDocument/2006/relationships/hyperlink" Target="https://vk.cc/arctic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leanarctic.ru/tpost/2bpfmgfvu1-30-tonn-pokrishek-volonteri-chistoi-ark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32943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Федеральный проект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«Чистая Арктика».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Взгляд волонтёра </a:t>
            </a:r>
            <a:r>
              <a:rPr lang="ru-RU" b="1" dirty="0" smtClean="0">
                <a:solidFill>
                  <a:srgbClr val="002060"/>
                </a:solidFill>
              </a:rPr>
              <a:t>изнутри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37148" cy="37989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241F21"/>
                </a:solidFill>
                <a:latin typeface="Commissioner"/>
              </a:rPr>
              <a:t>Образовательный проект «Посол Арктики».</a:t>
            </a:r>
            <a:br>
              <a:rPr lang="ru-RU" sz="1600" dirty="0" smtClean="0">
                <a:solidFill>
                  <a:srgbClr val="241F21"/>
                </a:solidFill>
                <a:latin typeface="Commissioner"/>
              </a:rPr>
            </a:br>
            <a:r>
              <a:rPr lang="ru-RU" sz="1600" dirty="0" smtClean="0">
                <a:solidFill>
                  <a:srgbClr val="241F21"/>
                </a:solidFill>
                <a:latin typeface="Commissioner"/>
              </a:rPr>
              <a:t>Посол Арктики </a:t>
            </a:r>
            <a:r>
              <a:rPr lang="ru-RU" sz="1600" dirty="0">
                <a:solidFill>
                  <a:srgbClr val="241F21"/>
                </a:solidFill>
                <a:latin typeface="Commissioner"/>
              </a:rPr>
              <a:t>– это человек с активной гражданской позицией, </a:t>
            </a:r>
            <a:r>
              <a:rPr lang="ru-RU" sz="1600" dirty="0" smtClean="0">
                <a:solidFill>
                  <a:srgbClr val="241F21"/>
                </a:solidFill>
                <a:latin typeface="Commissioner"/>
              </a:rPr>
              <a:t>который готов </a:t>
            </a:r>
            <a:r>
              <a:rPr lang="ru-RU" sz="1600" dirty="0">
                <a:solidFill>
                  <a:srgbClr val="241F21"/>
                </a:solidFill>
                <a:latin typeface="Commissioner"/>
              </a:rPr>
              <a:t>стать рупором знаний об Арктике и заниматься </a:t>
            </a:r>
            <a:r>
              <a:rPr lang="ru-RU" sz="1600" dirty="0" smtClean="0">
                <a:solidFill>
                  <a:srgbClr val="241F21"/>
                </a:solidFill>
                <a:latin typeface="Commissioner"/>
              </a:rPr>
              <a:t>экологическим просвещением </a:t>
            </a:r>
            <a:r>
              <a:rPr lang="ru-RU" sz="1600" dirty="0">
                <a:solidFill>
                  <a:srgbClr val="241F21"/>
                </a:solidFill>
                <a:latin typeface="Commissioner"/>
              </a:rPr>
              <a:t>населения.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241F21"/>
                </a:solidFill>
                <a:latin typeface="Commissioner"/>
              </a:rPr>
              <a:t>Послы </a:t>
            </a:r>
            <a:r>
              <a:rPr lang="ru-RU" sz="1600" dirty="0">
                <a:solidFill>
                  <a:srgbClr val="241F21"/>
                </a:solidFill>
                <a:latin typeface="Commissioner"/>
              </a:rPr>
              <a:t>Арктики не имеют ограничений по возрасту!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241F21"/>
                </a:solidFill>
                <a:latin typeface="Commissioner"/>
              </a:rPr>
              <a:t>Делиться </a:t>
            </a:r>
            <a:r>
              <a:rPr lang="ru-RU" sz="1600" dirty="0">
                <a:solidFill>
                  <a:srgbClr val="241F21"/>
                </a:solidFill>
                <a:latin typeface="Commissioner"/>
              </a:rPr>
              <a:t>знаниями об Арктике можно со своими одноклассниками,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>
                <a:solidFill>
                  <a:srgbClr val="241F21"/>
                </a:solidFill>
                <a:latin typeface="Commissioner"/>
              </a:rPr>
              <a:t>одногруппниками</a:t>
            </a:r>
            <a:r>
              <a:rPr lang="ru-RU" sz="1600" dirty="0">
                <a:solidFill>
                  <a:srgbClr val="241F21"/>
                </a:solidFill>
                <a:latin typeface="Commissioner"/>
              </a:rPr>
              <a:t>, коллегами по работе или увлечению</a:t>
            </a:r>
            <a:r>
              <a:rPr lang="ru-RU" sz="1600" dirty="0" smtClean="0">
                <a:solidFill>
                  <a:srgbClr val="241F21"/>
                </a:solidFill>
                <a:latin typeface="Commissioner"/>
              </a:rPr>
              <a:t>.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Как </a:t>
            </a:r>
            <a:r>
              <a:rPr lang="ru-RU" sz="1600" b="1" dirty="0">
                <a:solidFill>
                  <a:schemeClr val="tx1"/>
                </a:solidFill>
              </a:rPr>
              <a:t>«Посол Арктики» провожу с учащимися встречи и беседы о </a:t>
            </a:r>
            <a:r>
              <a:rPr lang="ru-RU" sz="1600" b="1" dirty="0" smtClean="0">
                <a:solidFill>
                  <a:schemeClr val="tx1"/>
                </a:solidFill>
              </a:rPr>
              <a:t>проекте «Чистая Арктика», а также выезжаю на экологические экспедиции . Так в этом году вместе с супругом и с отцом посетили </a:t>
            </a:r>
            <a:r>
              <a:rPr lang="ru-RU" sz="1600" b="1" dirty="0" err="1" smtClean="0">
                <a:solidFill>
                  <a:schemeClr val="tx1"/>
                </a:solidFill>
              </a:rPr>
              <a:t>Приуралье</a:t>
            </a:r>
            <a:r>
              <a:rPr lang="ru-RU" sz="1600" b="1" dirty="0" smtClean="0">
                <a:solidFill>
                  <a:schemeClr val="tx1"/>
                </a:solidFill>
              </a:rPr>
              <a:t> с целью организации субботника на базе Желанной и прилегающей территории.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123" name="Picture 3" descr="D:\Данные\Рабочий стол\Чистая Арктика\QcH-bhzrWyg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8" y="4774522"/>
            <a:ext cx="3099360" cy="21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анные\Рабочий стол\Чистая Арктика\ZhSUQyrzw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34" y="4774522"/>
            <a:ext cx="2814442" cy="205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Данные\Рабочий стол\Чистая Арктика\IMG-20240825-WA0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4" y="2579903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Данные\Рабочий стол\Чистая Арктика\y1l7laFCSKc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45774"/>
            <a:ext cx="2600444" cy="16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Данные\Рабочий стол\Чистая Арктика\ZoT-2bwv10c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01280"/>
            <a:ext cx="2598877" cy="200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Данные\Рабочий стол\Чистая Арктика\Tu_VedQOJhNSFbUUj0AxlaAg1PpWxI3P8zXHGsEls6fI9Eb3hMxDfuFPHJyL77OOvhhI4q9Tpj6l3J47GXTmgUL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3012334" cy="13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18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анные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336"/>
            <a:ext cx="7920880" cy="384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20486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 «Чистая Арктика» вышел на международный уровень – </a:t>
            </a:r>
            <a:r>
              <a:rPr lang="ru-RU" dirty="0" smtClean="0"/>
              <a:t>с 2023 года в нём приняли </a:t>
            </a:r>
            <a:r>
              <a:rPr lang="ru-RU" dirty="0"/>
              <a:t>участие </a:t>
            </a:r>
            <a:r>
              <a:rPr lang="ru-RU" dirty="0" smtClean="0"/>
              <a:t>волонтёры </a:t>
            </a:r>
            <a:r>
              <a:rPr lang="ru-RU" dirty="0"/>
              <a:t>из КНР, Сербии, Ирана и Конго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Надеемся, что в скором времени на «Карте чистоты» появятся новые точки. И возможно кто-то из вас внесёт свой вклад в развитие проекта «Чистая Арктика»! </a:t>
            </a:r>
            <a:endParaRPr lang="ru-RU" dirty="0"/>
          </a:p>
        </p:txBody>
      </p:sp>
      <p:pic>
        <p:nvPicPr>
          <p:cNvPr id="4099" name="Picture 3" descr="D:\Данные\Рабочий стол\Чистая Арктика\20240923_164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5198" y="-824080"/>
            <a:ext cx="2144345" cy="39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анные\Рабочий стол\Чистая Арктика\20240923_164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19962" y="-858378"/>
            <a:ext cx="2143956" cy="40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4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dirty="0"/>
              <a:t> </a:t>
            </a:r>
            <a:br>
              <a:rPr lang="ru-RU" sz="2700" dirty="0"/>
            </a:b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Данные\Рабочий стол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620688"/>
            <a:ext cx="9278466" cy="442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Интервью с капитаном атомного ледокола &quot;50 лет Победы&quot; | Полярные круизы с  Клубом Полярных Путешествий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Интервью с капитаном атомного ледокола &quot;50 лет Победы&quot; | Полярные круизы с  Клубом Полярных Путешествий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D:\Данные\Рабочий стол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0" y="4941168"/>
            <a:ext cx="3181274" cy="16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Данные\Рабочий стол\Антохин5-thumbnail-1320x1320-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2666339" cy="17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 descr="D:\Данные\Рабочий стол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" y="2452132"/>
            <a:ext cx="8877300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анные\Рабочий стол\1525490149_0_136_3048_1851_1920x0_80_0_0_ee11bbe790689c82962c82465a0cea5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240361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анные\Рабочий стол\8596e05d5e183f4175cf33c4e948b1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8" y="339160"/>
            <a:ext cx="2963190" cy="19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анные\Рабочий стол\istockphoto-1179753622-612x6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664296" cy="18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анные\Рабочий стол\grg103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43" y="417116"/>
            <a:ext cx="2749709" cy="188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9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47531" y="1600200"/>
            <a:ext cx="7424869" cy="398859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Сайт федерального проекта «Чистая Арктика»       </a:t>
            </a:r>
            <a:r>
              <a:rPr lang="en-US" sz="1800" dirty="0" smtClean="0">
                <a:solidFill>
                  <a:srgbClr val="002060"/>
                </a:solidFill>
              </a:rPr>
              <a:t>https</a:t>
            </a:r>
            <a:r>
              <a:rPr lang="en-US" sz="1800" dirty="0">
                <a:solidFill>
                  <a:srgbClr val="002060"/>
                </a:solidFill>
              </a:rPr>
              <a:t>://cleanarctic.ru</a:t>
            </a:r>
            <a:r>
              <a:rPr lang="en-US" sz="1800" dirty="0" smtClean="0">
                <a:solidFill>
                  <a:srgbClr val="002060"/>
                </a:solidFill>
              </a:rPr>
              <a:t>/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Данные\Рабочий стол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3176"/>
            <a:ext cx="3627437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анные\Рабочий стол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7" y="2605315"/>
            <a:ext cx="5021263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анные\Рабочий стол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916"/>
            <a:ext cx="529590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анные\Рабочий стол\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68" y="1844824"/>
            <a:ext cx="3436595" cy="205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43541" y="675084"/>
            <a:ext cx="8160907" cy="5886263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551837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 </a:t>
            </a:r>
            <a:r>
              <a:rPr lang="ru-RU" i="1" dirty="0" err="1"/>
              <a:t>мультиформатном</a:t>
            </a:r>
            <a:r>
              <a:rPr lang="ru-RU" i="1" dirty="0"/>
              <a:t> конкурсе </a:t>
            </a:r>
            <a:r>
              <a:rPr lang="ru-RU" i="1" dirty="0">
                <a:hlinkClick r:id="rId2"/>
              </a:rPr>
              <a:t>«Билет в Арктику»</a:t>
            </a:r>
            <a:r>
              <a:rPr lang="ru-RU" i="1" dirty="0"/>
              <a:t> (</a:t>
            </a:r>
            <a:r>
              <a:rPr lang="ru-RU" i="1" dirty="0">
                <a:hlinkClick r:id="rId3"/>
              </a:rPr>
              <a:t>https://clck.ru/3CCPZ3</a:t>
            </a:r>
            <a:r>
              <a:rPr lang="ru-RU" i="1" dirty="0"/>
              <a:t>) соревнуются студенты и молодые ученые в возрасте 18-35 лет. </a:t>
            </a:r>
            <a:r>
              <a:rPr lang="ru-RU" dirty="0" err="1" smtClean="0"/>
              <a:t>Мультиформатный</a:t>
            </a:r>
            <a:r>
              <a:rPr lang="ru-RU" dirty="0" smtClean="0"/>
              <a:t> </a:t>
            </a:r>
            <a:r>
              <a:rPr lang="ru-RU" dirty="0"/>
              <a:t>конкурс для студентов и молодых ученых</a:t>
            </a:r>
            <a:r>
              <a:rPr lang="ru-RU" i="1" dirty="0"/>
              <a:t> </a:t>
            </a:r>
            <a:r>
              <a:rPr lang="ru-RU" i="1" dirty="0">
                <a:hlinkClick r:id="rId2"/>
              </a:rPr>
              <a:t>«Билет в Арктику»</a:t>
            </a:r>
            <a:r>
              <a:rPr lang="ru-RU" i="1" dirty="0"/>
              <a:t> (</a:t>
            </a:r>
            <a:r>
              <a:rPr lang="ru-RU" i="1" dirty="0">
                <a:hlinkClick r:id="rId3"/>
              </a:rPr>
              <a:t>https://clck.ru/3CCPZ3</a:t>
            </a:r>
            <a:r>
              <a:rPr lang="ru-RU" i="1" dirty="0"/>
              <a:t>) </a:t>
            </a:r>
            <a:r>
              <a:rPr lang="ru-RU" dirty="0"/>
              <a:t>проводится в рамках федерального проекта «Популяризация науки и технологий» при </a:t>
            </a:r>
            <a:r>
              <a:rPr lang="ru-RU" dirty="0" err="1"/>
              <a:t>грантовой</a:t>
            </a:r>
            <a:r>
              <a:rPr lang="ru-RU" dirty="0"/>
              <a:t> поддержке Министерства науки и высшего образования </a:t>
            </a:r>
            <a:r>
              <a:rPr lang="ru-RU" dirty="0" smtClean="0"/>
              <a:t>РФ. </a:t>
            </a:r>
            <a:r>
              <a:rPr lang="ru-RU" dirty="0"/>
              <a:t>В основе – 5 отраслей, тематических направлений, наиболее актуальных для развития региона:</a:t>
            </a:r>
            <a:br>
              <a:rPr lang="ru-RU" dirty="0"/>
            </a:br>
            <a:r>
              <a:rPr lang="ru-RU" dirty="0" smtClean="0"/>
              <a:t>·</a:t>
            </a:r>
            <a:r>
              <a:rPr lang="ru-RU" dirty="0"/>
              <a:t>Добыча и транспортировка нефти и газа</a:t>
            </a:r>
            <a:br>
              <a:rPr lang="ru-RU" dirty="0"/>
            </a:br>
            <a:r>
              <a:rPr lang="ru-RU" dirty="0" smtClean="0"/>
              <a:t>·</a:t>
            </a:r>
            <a:r>
              <a:rPr lang="ru-RU" dirty="0"/>
              <a:t>Новые материалы и технологии для Арктики</a:t>
            </a:r>
            <a:br>
              <a:rPr lang="ru-RU" dirty="0"/>
            </a:br>
            <a:r>
              <a:rPr lang="ru-RU" dirty="0" smtClean="0"/>
              <a:t>·</a:t>
            </a:r>
            <a:r>
              <a:rPr lang="ru-RU" dirty="0"/>
              <a:t>Экология и биологические ресурсы Арктической зоны РФ</a:t>
            </a:r>
            <a:br>
              <a:rPr lang="ru-RU" dirty="0"/>
            </a:br>
            <a:r>
              <a:rPr lang="ru-RU" dirty="0" smtClean="0"/>
              <a:t>·</a:t>
            </a:r>
            <a:r>
              <a:rPr lang="ru-RU" dirty="0"/>
              <a:t>Добыча и переработка полезных ископаемых</a:t>
            </a:r>
            <a:br>
              <a:rPr lang="ru-RU" dirty="0"/>
            </a:br>
            <a:r>
              <a:rPr lang="ru-RU" dirty="0" smtClean="0"/>
              <a:t>·</a:t>
            </a:r>
            <a:r>
              <a:rPr lang="ru-RU" dirty="0"/>
              <a:t>Транспортная инфраструктура и Северный морской путь.</a:t>
            </a:r>
          </a:p>
        </p:txBody>
      </p:sp>
      <p:pic>
        <p:nvPicPr>
          <p:cNvPr id="4098" name="Picture 2" descr="D:\Данные\Рабочий стол\_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1183"/>
            <a:ext cx="3204356" cy="18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5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4836" y="2334853"/>
            <a:ext cx="64087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73 тонны шин собрали волонтеры «Чистой Арктики» </a:t>
            </a:r>
            <a:r>
              <a:rPr lang="ru-RU" dirty="0" smtClean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</a:t>
            </a:r>
            <a:r>
              <a:rPr lang="ru-RU" dirty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трассы в </a:t>
            </a:r>
            <a:r>
              <a:rPr lang="ru-RU" dirty="0" smtClean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Усинске в июне 2024 года. </a:t>
            </a:r>
            <a:r>
              <a:rPr lang="ru-RU" dirty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покрышек с обочины дороги Усинск – </a:t>
            </a:r>
            <a:r>
              <a:rPr lang="ru-RU" dirty="0" err="1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Харьяга</a:t>
            </a:r>
            <a:r>
              <a:rPr lang="ru-RU" dirty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вывезли 3,5 тонны твердых коммунальных отходов.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dirty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</a:t>
            </a:r>
            <a:r>
              <a:rPr lang="ru-RU" dirty="0" smtClean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r>
              <a:rPr lang="ru-RU" dirty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экологического проекта «Чистая Арктика» </a:t>
            </a:r>
            <a:r>
              <a:rPr lang="ru-RU" dirty="0" smtClean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Андрея Нагибина </a:t>
            </a:r>
            <a:r>
              <a:rPr lang="ru-RU" dirty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необходимо выстроить прозрачную систему утилизации таких отходов. Они не относятся к ТКО, поэтому их нельзя выбрасывать на контейнерную площадку. Следовательно, в каждом городе должны появиться официальные пункты сбора покрышек, из которых они будут доставляться на переработку, а не вывозиться нелегально в леса. Эксперт также отметил, что сырье, полученное из старых шин, может использоваться для дорожного покрытия или, например, в химической промышленности.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Данные\Рабочий стол\LUK-1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" y="4725144"/>
            <a:ext cx="2860280" cy="190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анные\Рабочий стол\LUK-247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" y="2553278"/>
            <a:ext cx="2835548" cy="189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48405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волонтёрами проекта участие в уборке территории приняли руководитель Минприроды Республики Коми Екатерина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представители Усинской администрации и компании «Лукойл-Коми».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624" y="226988"/>
            <a:ext cx="580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Проект «Чистая Арктика» в Усинске. 2023-2024 годы </a:t>
            </a:r>
            <a:endParaRPr lang="ru-RU" sz="2400" b="1" dirty="0"/>
          </a:p>
        </p:txBody>
      </p:sp>
      <p:pic>
        <p:nvPicPr>
          <p:cNvPr id="2050" name="Picture 2" descr="D:\Данные\Рабочий стол\Чистая Арктика\V-Usinske-volontyory-CHistoj-Arktiki-otpravili-na-pererabotku-30-tonn-pokryshek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42" y="136823"/>
            <a:ext cx="3400988" cy="226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8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Первый Всероссийский форум-фестиваль «Арктика. </a:t>
            </a:r>
            <a:r>
              <a:rPr lang="ru-RU" b="1" dirty="0" smtClean="0">
                <a:solidFill>
                  <a:srgbClr val="002060"/>
                </a:solidFill>
              </a:rPr>
              <a:t>Лёд </a:t>
            </a:r>
            <a:r>
              <a:rPr lang="ru-RU" b="1" dirty="0">
                <a:solidFill>
                  <a:srgbClr val="002060"/>
                </a:solidFill>
              </a:rPr>
              <a:t>тронулся» </a:t>
            </a:r>
            <a:r>
              <a:rPr lang="ru-RU" b="1" dirty="0" smtClean="0">
                <a:solidFill>
                  <a:srgbClr val="002060"/>
                </a:solidFill>
              </a:rPr>
              <a:t>в Усинске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D:\Данные\Рабочий стол\_83I5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28" y="711548"/>
            <a:ext cx="2827216" cy="188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711548"/>
            <a:ext cx="54726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форум-фестиваль «Арктика.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тронулся» состоялся 16–18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2022 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Усинске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плана основных мероприятий председательства России в Арктическом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совете.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форуме приняли участие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85 субъектов Российской Федерации, а также ЛНР, ДНР. Программа форума-фестиваля позволила участникам комплексно обсудить вопросы сохранения экологии и восстановления уникальной природы Арктики, а также получить практические навыки, необходимые для жизни за полярным кругом.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форума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стене одного из жилых зданий Усинска появился красочный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посвященный 45-летию достижения ледоколом «Арктика» Северного полюса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мероприятия состоялся торжественный старт четвертого сезона ежегодной акции «Сохраним лес» в Республике Коми. Участники и </a:t>
            </a:r>
            <a:r>
              <a:rPr lang="ru-RU" sz="1400" dirty="0" smtClean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почётные </a:t>
            </a:r>
            <a:r>
              <a:rPr lang="ru-RU" sz="1400" dirty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 мероприятия посадили 85 рябин на площади </a:t>
            </a:r>
            <a:r>
              <a:rPr lang="ru-RU" sz="1400" dirty="0" smtClean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Трёх </a:t>
            </a:r>
            <a:r>
              <a:rPr lang="ru-RU" sz="1400" dirty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поколений. Каждое высаженное дерево «Аллеи </a:t>
            </a:r>
            <a:r>
              <a:rPr lang="ru-RU" sz="1400" dirty="0" smtClean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волонтёров </a:t>
            </a:r>
            <a:r>
              <a:rPr lang="ru-RU" sz="1400" dirty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Арктики» </a:t>
            </a:r>
            <a:r>
              <a:rPr lang="ru-RU" sz="1400" dirty="0" smtClean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олицетворяет </a:t>
            </a:r>
            <a:r>
              <a:rPr lang="ru-RU" sz="1400" dirty="0">
                <a:solidFill>
                  <a:srgbClr val="24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субъектов Российской Федерации.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9200" y="2705523"/>
            <a:ext cx="3331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организовано Министерством Российской Федерации по развитию Дальнего Востока и Арктики при поддержке АНО «Чистая Арктика», Совета Федерации РФ и Государственной Думы, правительства Республики Коми, администрации МО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Усинск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РК.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085184"/>
            <a:ext cx="4931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Свой билет в Арктику получила, пройдя конкурсный отбор во время форума "Арктика. Лёд тронулся" и была приглашена на экспедицию в г. Норильск, самый северный крупный город мира.</a:t>
            </a:r>
            <a:endParaRPr lang="ru-RU" dirty="0"/>
          </a:p>
        </p:txBody>
      </p:sp>
      <p:pic>
        <p:nvPicPr>
          <p:cNvPr id="6146" name="Picture 2" descr="D:\Данные\Рабочий стол\Чистая Арктика\eqV6ocKsB63BstLFPJkGFIwCx4lFxb_5q3Ob7LHdeKjoBZ-z65wMCOqWThjSgJjNp2W5GotjlzWRAWckiPSTAc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8" y="4456862"/>
            <a:ext cx="16390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анные\Рабочий стол\Чистая Арктика\BiPvP7NCk3Reg8YwUFDzIUFEJPzzQq8VobvZ5GJVxDpog0XTJLCTkheC5uXo8t2v_PzO3cd53HT0RokDcPU2fEh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4067"/>
            <a:ext cx="1656184" cy="22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августе 2023 года «Чистая </a:t>
            </a:r>
            <a:r>
              <a:rPr lang="ru-RU" b="1" dirty="0">
                <a:solidFill>
                  <a:srgbClr val="002060"/>
                </a:solidFill>
              </a:rPr>
              <a:t>Арктика» запустила серию экологических уборок в Норильске</a:t>
            </a:r>
          </a:p>
        </p:txBody>
      </p:sp>
      <p:pic>
        <p:nvPicPr>
          <p:cNvPr id="6146" name="Picture 2" descr="D:\Данные\Рабочий стол\1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01208"/>
            <a:ext cx="2993740" cy="19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анные\Рабочий стол\Чистая Арктика\20230810_113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035"/>
            <a:ext cx="146040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анные\Рабочий стол\Чистая Арктика\IMG_20230807_182358_6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03" y="3586944"/>
            <a:ext cx="2983458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анные\Рабочий стол\Чистая Арктика\mXKrRP9SKu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52" y="4365104"/>
            <a:ext cx="3419448" cy="28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980728"/>
            <a:ext cx="888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Очистка территорий от отходов, образовавшихся в результате интенсивного освоения Арктики в прошлом веке, прошли на Таймыре не в первый раз: волонтёры систематически убирают мусор с заброшенных строек, очищают берега рек. В Дудинке в этом году пришлось работать вблизи посадочной вертолетной площадки, где осталось много старой техники. За один день уборки волонтёры собрали свыше 300 тонн отходов. Также волонтёры </a:t>
            </a:r>
            <a:r>
              <a:rPr lang="ru-RU" sz="1400" dirty="0" smtClean="0"/>
              <a:t>очистили </a:t>
            </a:r>
            <a:r>
              <a:rPr lang="ru-RU" sz="1400" dirty="0"/>
              <a:t>промышленную прибрежную зону реки Щучья г. Норильск.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Все собранные отходы </a:t>
            </a:r>
            <a:r>
              <a:rPr lang="ru-RU" sz="1400" dirty="0" smtClean="0"/>
              <a:t>подготовили </a:t>
            </a:r>
            <a:r>
              <a:rPr lang="ru-RU" sz="1400" dirty="0"/>
              <a:t>к транспортировке: их </a:t>
            </a:r>
            <a:r>
              <a:rPr lang="ru-RU" sz="1400" dirty="0" smtClean="0"/>
              <a:t>перевезли </a:t>
            </a:r>
            <a:r>
              <a:rPr lang="ru-RU" sz="1400" dirty="0"/>
              <a:t>на утилизацию по зимнику – намораживаемой из снега и льда дороге, чаще всего проложенной по водоемам и руслам рек.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Вместе с волонтёрами из Москвы, Норильска, Новосибирска и Дудинки мы помогли промышленному северному городу стать чище и </a:t>
            </a:r>
            <a:r>
              <a:rPr lang="ru-RU" sz="1400" dirty="0" err="1"/>
              <a:t>экологичней</a:t>
            </a:r>
            <a:r>
              <a:rPr lang="ru-RU" sz="1400" dirty="0"/>
              <a:t>. Норильск в моём сердце. Удивительна, таинственна, трагична, мужественна и притягательна история этого города. Восхищение вызывают местные люди, закалённые северными условиями, отзывчивые и добрые друг к другу. Очень плодотворная экспедиция! Нам с командой удалось погрузиться в культуру арктических </a:t>
            </a:r>
            <a:r>
              <a:rPr lang="ru-RU" sz="1400" dirty="0" smtClean="0"/>
              <a:t>городов.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879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3740" y="-250002"/>
            <a:ext cx="5617126" cy="82068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Романтика экспедиций. Норильск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Данные\Рабочий стол\Чистая Арктика\main_norilsk-arctic-curling-cup_posta-magaz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" y="5110107"/>
            <a:ext cx="2846894" cy="15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анные\Рабочий стол\Чистая Арктика\3193b9a156d95e2c5ed5b674dc74a2b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38" y="4581128"/>
            <a:ext cx="3096344" cy="20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анные\Рабочий стол\Чистая Арктика\20230806_222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70" y="3068924"/>
            <a:ext cx="3347864" cy="15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Данные\Рабочий стол\Чистая Арктика\IMG-20230807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40" y="5412408"/>
            <a:ext cx="2739764" cy="123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Фото города Нориль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Фото города Норильс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" y="7937"/>
            <a:ext cx="2771046" cy="187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 descr="D:\Данные\Рабочий стол\Чистая Арктика\20230804_1923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06" y="403548"/>
            <a:ext cx="3090649" cy="13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-15853" y="1988840"/>
            <a:ext cx="5235926" cy="961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Норильск - это </a:t>
            </a:r>
            <a:r>
              <a:rPr lang="ru-RU" sz="1600" dirty="0">
                <a:solidFill>
                  <a:schemeClr val="tx1"/>
                </a:solidFill>
              </a:rPr>
              <a:t>крупный промышленный </a:t>
            </a:r>
            <a:r>
              <a:rPr lang="ru-RU" sz="1600" dirty="0" smtClean="0">
                <a:solidFill>
                  <a:schemeClr val="tx1"/>
                </a:solidFill>
              </a:rPr>
              <a:t>город </a:t>
            </a:r>
            <a:r>
              <a:rPr lang="ru-RU" sz="1600" dirty="0">
                <a:solidFill>
                  <a:schemeClr val="tx1"/>
                </a:solidFill>
              </a:rPr>
              <a:t>с населением 170 000 </a:t>
            </a:r>
            <a:r>
              <a:rPr lang="ru-RU" sz="1600" dirty="0" smtClean="0">
                <a:solidFill>
                  <a:schemeClr val="tx1"/>
                </a:solidFill>
              </a:rPr>
              <a:t>человек. Город вполне себе современный, со всей необходимой инфраструктурой.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85" name="Picture 13" descr="D:\Данные\Рабочий стол\Чистая Арктика\20230803_2150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76" y="404664"/>
            <a:ext cx="3134052" cy="14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Данные\Рабочий стол\Чистая Арктика\20230805_1207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18" y="1856859"/>
            <a:ext cx="287589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9972" y="2852936"/>
            <a:ext cx="5858172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Здесь находится Плато </a:t>
            </a:r>
            <a:r>
              <a:rPr lang="ru-RU" sz="1600" dirty="0" err="1">
                <a:solidFill>
                  <a:schemeClr val="tx1"/>
                </a:solidFill>
              </a:rPr>
              <a:t>Путорана</a:t>
            </a:r>
            <a:r>
              <a:rPr lang="ru-RU" sz="1600" dirty="0">
                <a:solidFill>
                  <a:schemeClr val="tx1"/>
                </a:solidFill>
              </a:rPr>
              <a:t> — </a:t>
            </a:r>
            <a:r>
              <a:rPr lang="ru-RU" sz="1600" dirty="0" smtClean="0">
                <a:solidFill>
                  <a:schemeClr val="tx1"/>
                </a:solidFill>
              </a:rPr>
              <a:t>очень красивое и уникальное место, в 2010 году Юнеско включило </a:t>
            </a:r>
            <a:r>
              <a:rPr lang="ru-RU" sz="1600" dirty="0" err="1" smtClean="0">
                <a:solidFill>
                  <a:schemeClr val="tx1"/>
                </a:solidFill>
              </a:rPr>
              <a:t>Путоранский</a:t>
            </a:r>
            <a:r>
              <a:rPr lang="ru-RU" sz="1600" dirty="0" smtClean="0">
                <a:solidFill>
                  <a:schemeClr val="tx1"/>
                </a:solidFill>
              </a:rPr>
              <a:t> заповедник в список Всемирного Природного </a:t>
            </a:r>
            <a:r>
              <a:rPr lang="ru-RU" sz="1600" dirty="0">
                <a:solidFill>
                  <a:schemeClr val="tx1"/>
                </a:solidFill>
              </a:rPr>
              <a:t>Наследия. </a:t>
            </a:r>
            <a:r>
              <a:rPr lang="ru-RU" sz="1600" dirty="0">
                <a:solidFill>
                  <a:schemeClr val="tx1"/>
                </a:solidFill>
                <a:latin typeface="Futura PT Book"/>
              </a:rPr>
              <a:t>Чтобы вы понимали масштабы — это территория размером почти с Новую </a:t>
            </a:r>
            <a:r>
              <a:rPr lang="ru-RU" sz="1600" dirty="0" smtClean="0">
                <a:solidFill>
                  <a:schemeClr val="tx1"/>
                </a:solidFill>
                <a:latin typeface="Futura PT Book"/>
              </a:rPr>
              <a:t>Зеландию.</a:t>
            </a:r>
            <a:r>
              <a:rPr lang="ru-RU" sz="1600" dirty="0">
                <a:solidFill>
                  <a:schemeClr val="tx1"/>
                </a:solidFill>
              </a:rPr>
              <a:t> А ещё на территории </a:t>
            </a:r>
            <a:r>
              <a:rPr lang="ru-RU" sz="1600" dirty="0" err="1">
                <a:solidFill>
                  <a:schemeClr val="tx1"/>
                </a:solidFill>
              </a:rPr>
              <a:t>Путорана</a:t>
            </a:r>
            <a:r>
              <a:rPr lang="ru-RU" sz="1600" dirty="0">
                <a:solidFill>
                  <a:schemeClr val="tx1"/>
                </a:solidFill>
              </a:rPr>
              <a:t> находится географический центр России.</a:t>
            </a:r>
            <a:r>
              <a:rPr lang="ru-RU" sz="1600" dirty="0">
                <a:latin typeface="Futura PT Book"/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Futura PT Book"/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Также здесь </a:t>
            </a:r>
            <a:r>
              <a:rPr lang="ru-RU" sz="1600" dirty="0">
                <a:solidFill>
                  <a:schemeClr val="tx1"/>
                </a:solidFill>
              </a:rPr>
              <a:t>находится полюс недоступности России. То есть, самая удалённая от цивилизации точка России.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46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376</TotalTime>
  <Words>373</Words>
  <Application>Microsoft Office PowerPoint</Application>
  <PresentationFormat>Экран (4:3)</PresentationFormat>
  <Paragraphs>32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Федеральный проект  «Чистая Арктика».  Взгляд волонтёра изнутри </vt:lpstr>
      <vt:lpstr>      </vt:lpstr>
      <vt:lpstr> </vt:lpstr>
      <vt:lpstr>         Сайт федерального проекта «Чистая Арктика»       https://cleanarctic.ru/</vt:lpstr>
      <vt:lpstr>  </vt:lpstr>
      <vt:lpstr>Презентация PowerPoint</vt:lpstr>
      <vt:lpstr>Презентация PowerPoint</vt:lpstr>
      <vt:lpstr>Презентация PowerPoint</vt:lpstr>
      <vt:lpstr>Романтика экспедиций. Норильск</vt:lpstr>
      <vt:lpstr>Образовательный проект «Посол Арктики». Посол Арктики – это человек с активной гражданской позицией, который готов стать рупором знаний об Арктике и заниматься экологическим просвещением населения. Послы Арктики не имеют ограничений по возрасту!  Делиться знаниями об Арктике можно со своими одноклассниками, одногруппниками, коллегами по работе или увлечению.  Как «Посол Арктики» провожу с учащимися встречи и беседы о проекте «Чистая Арктика», а также выезжаю на экологические экспедиции . Так в этом году вместе с супругом и с отцом посетили Приуралье с целью организации субботника на базе Желанной и прилегающей территории.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041</dc:creator>
  <cp:lastModifiedBy>Пользователь</cp:lastModifiedBy>
  <cp:revision>42</cp:revision>
  <dcterms:created xsi:type="dcterms:W3CDTF">2023-10-20T12:52:03Z</dcterms:created>
  <dcterms:modified xsi:type="dcterms:W3CDTF">2024-09-24T16:37:44Z</dcterms:modified>
</cp:coreProperties>
</file>