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handoutMasterIdLst>
    <p:handoutMasterId r:id="rId16"/>
  </p:handoutMasterIdLst>
  <p:sldIdLst>
    <p:sldId id="256" r:id="rId2"/>
    <p:sldId id="269" r:id="rId3"/>
    <p:sldId id="268" r:id="rId4"/>
    <p:sldId id="260" r:id="rId5"/>
    <p:sldId id="262" r:id="rId6"/>
    <p:sldId id="263" r:id="rId7"/>
    <p:sldId id="264" r:id="rId8"/>
    <p:sldId id="265" r:id="rId9"/>
    <p:sldId id="266" r:id="rId10"/>
    <p:sldId id="267" r:id="rId11"/>
    <p:sldId id="270" r:id="rId12"/>
    <p:sldId id="273" r:id="rId13"/>
    <p:sldId id="271" r:id="rId14"/>
    <p:sldId id="274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13969"/>
    <a:srgbClr val="4C1918"/>
    <a:srgbClr val="2A170F"/>
    <a:srgbClr val="212932"/>
    <a:srgbClr val="374454"/>
    <a:srgbClr val="758DAF"/>
    <a:srgbClr val="AE0001"/>
    <a:srgbClr val="02489D"/>
    <a:srgbClr val="270100"/>
    <a:srgbClr val="59110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>
        <p:scale>
          <a:sx n="125" d="100"/>
          <a:sy n="125" d="100"/>
        </p:scale>
        <p:origin x="-211" y="8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5" d="100"/>
          <a:sy n="85" d="100"/>
        </p:scale>
        <p:origin x="3804" y="10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E2DD1C9-4BB6-422A-8F34-C157EA500BD9}" type="datetimeFigureOut">
              <a:rPr lang="en-US" smtClean="0"/>
              <a:t>8/26/2024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5A997E4-EE34-411C-9FF1-22B934EF53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741131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t>8/26/2024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08456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t>8/26/2024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27254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1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t>8/26/2024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25810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t>8/26/2024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00949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41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6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t>8/26/2024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94675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t>8/26/2024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87502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8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1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1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t>8/26/2024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81377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t>8/26/2024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78676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t>8/26/2024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02460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8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t>8/26/2024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48970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8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t>8/26/2024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86395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100000">
                <a:schemeClr val="bg1">
                  <a:lumMod val="95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15087" y="1465729"/>
            <a:ext cx="7900264" cy="471123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BD9794-A4CC-42D0-9A65-24C6B9EF4076}" type="datetimeFigureOut">
              <a:rPr lang="en-US" smtClean="0"/>
              <a:t>8/26/2024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3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E8DF1E-33BB-4377-9A26-35481BA06C7C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1"/>
            <a:ext cx="7869891" cy="133773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pic>
        <p:nvPicPr>
          <p:cNvPr id="11" name="Рисунок 10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1800" y="5287388"/>
            <a:ext cx="2362200" cy="1570612"/>
          </a:xfrm>
          <a:prstGeom prst="rect">
            <a:avLst/>
          </a:prstGeom>
        </p:spPr>
      </p:pic>
      <p:sp>
        <p:nvSpPr>
          <p:cNvPr id="15" name="Прямоугольник 14"/>
          <p:cNvSpPr/>
          <p:nvPr userDrawn="1"/>
        </p:nvSpPr>
        <p:spPr>
          <a:xfrm rot="16200000">
            <a:off x="6504494" y="5564694"/>
            <a:ext cx="1570612" cy="1016000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100000">
                <a:schemeClr val="bg1">
                  <a:alpha val="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рямоугольник 15"/>
          <p:cNvSpPr/>
          <p:nvPr userDrawn="1"/>
        </p:nvSpPr>
        <p:spPr>
          <a:xfrm>
            <a:off x="6781798" y="5278442"/>
            <a:ext cx="2362202" cy="1016000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100000">
                <a:schemeClr val="bg1">
                  <a:alpha val="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Прямоугольник 17"/>
          <p:cNvSpPr/>
          <p:nvPr userDrawn="1"/>
        </p:nvSpPr>
        <p:spPr>
          <a:xfrm rot="10800000">
            <a:off x="6768236" y="2803462"/>
            <a:ext cx="2362202" cy="2474979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100000">
                <a:schemeClr val="bg1">
                  <a:alpha val="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Прямоугольник 20"/>
          <p:cNvSpPr/>
          <p:nvPr userDrawn="1"/>
        </p:nvSpPr>
        <p:spPr>
          <a:xfrm rot="5400000">
            <a:off x="4412355" y="4439410"/>
            <a:ext cx="2362202" cy="2474979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100000">
                <a:schemeClr val="bg1">
                  <a:alpha val="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233214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jpeg"/><Relationship Id="rId3" Type="http://schemas.openxmlformats.org/officeDocument/2006/relationships/image" Target="../media/image31.jpeg"/><Relationship Id="rId7" Type="http://schemas.openxmlformats.org/officeDocument/2006/relationships/image" Target="../media/image35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34.jpeg"/><Relationship Id="rId5" Type="http://schemas.openxmlformats.org/officeDocument/2006/relationships/image" Target="../media/image33.jpeg"/><Relationship Id="rId4" Type="http://schemas.openxmlformats.org/officeDocument/2006/relationships/image" Target="../media/image32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jpeg"/><Relationship Id="rId3" Type="http://schemas.openxmlformats.org/officeDocument/2006/relationships/image" Target="../media/image38.jpeg"/><Relationship Id="rId7" Type="http://schemas.openxmlformats.org/officeDocument/2006/relationships/image" Target="../media/image42.jpeg"/><Relationship Id="rId12" Type="http://schemas.openxmlformats.org/officeDocument/2006/relationships/image" Target="../media/image47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41.jpeg"/><Relationship Id="rId11" Type="http://schemas.openxmlformats.org/officeDocument/2006/relationships/image" Target="../media/image46.jpeg"/><Relationship Id="rId5" Type="http://schemas.openxmlformats.org/officeDocument/2006/relationships/image" Target="../media/image40.jpeg"/><Relationship Id="rId10" Type="http://schemas.openxmlformats.org/officeDocument/2006/relationships/image" Target="../media/image45.jpeg"/><Relationship Id="rId4" Type="http://schemas.openxmlformats.org/officeDocument/2006/relationships/image" Target="../media/image39.jpeg"/><Relationship Id="rId9" Type="http://schemas.openxmlformats.org/officeDocument/2006/relationships/image" Target="../media/image44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4.jpeg"/><Relationship Id="rId3" Type="http://schemas.openxmlformats.org/officeDocument/2006/relationships/image" Target="../media/image49.jpeg"/><Relationship Id="rId7" Type="http://schemas.openxmlformats.org/officeDocument/2006/relationships/image" Target="../media/image53.jpeg"/><Relationship Id="rId12" Type="http://schemas.openxmlformats.org/officeDocument/2006/relationships/image" Target="../media/image58.png"/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52.jpeg"/><Relationship Id="rId11" Type="http://schemas.openxmlformats.org/officeDocument/2006/relationships/image" Target="../media/image57.jpeg"/><Relationship Id="rId5" Type="http://schemas.openxmlformats.org/officeDocument/2006/relationships/image" Target="../media/image51.jpeg"/><Relationship Id="rId10" Type="http://schemas.openxmlformats.org/officeDocument/2006/relationships/image" Target="../media/image56.jpeg"/><Relationship Id="rId4" Type="http://schemas.openxmlformats.org/officeDocument/2006/relationships/image" Target="../media/image50.jpeg"/><Relationship Id="rId9" Type="http://schemas.openxmlformats.org/officeDocument/2006/relationships/image" Target="../media/image55.jpe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5.jpeg"/><Relationship Id="rId3" Type="http://schemas.openxmlformats.org/officeDocument/2006/relationships/image" Target="../media/image60.jpeg"/><Relationship Id="rId7" Type="http://schemas.openxmlformats.org/officeDocument/2006/relationships/image" Target="../media/image64.jpeg"/><Relationship Id="rId2" Type="http://schemas.openxmlformats.org/officeDocument/2006/relationships/image" Target="../media/image59.jpe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63.jpeg"/><Relationship Id="rId5" Type="http://schemas.openxmlformats.org/officeDocument/2006/relationships/image" Target="../media/image62.jpeg"/><Relationship Id="rId4" Type="http://schemas.openxmlformats.org/officeDocument/2006/relationships/image" Target="../media/image61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jpeg"/><Relationship Id="rId3" Type="http://schemas.openxmlformats.org/officeDocument/2006/relationships/image" Target="../media/image24.jpg"/><Relationship Id="rId7" Type="http://schemas.openxmlformats.org/officeDocument/2006/relationships/image" Target="../media/image28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7.jpeg"/><Relationship Id="rId5" Type="http://schemas.openxmlformats.org/officeDocument/2006/relationships/image" Target="../media/image26.jpeg"/><Relationship Id="rId4" Type="http://schemas.openxmlformats.org/officeDocument/2006/relationships/image" Target="../media/image2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0" y="30901"/>
            <a:ext cx="9144000" cy="685800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7" name="Рисунок 1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5177" y="1419953"/>
            <a:ext cx="8178822" cy="5438047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965173" y="1686653"/>
            <a:ext cx="8178823" cy="2006958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100000">
                <a:schemeClr val="bg1">
                  <a:alpha val="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Title 1"/>
          <p:cNvSpPr>
            <a:spLocks noGrp="1"/>
          </p:cNvSpPr>
          <p:nvPr>
            <p:ph type="ctrTitle"/>
          </p:nvPr>
        </p:nvSpPr>
        <p:spPr>
          <a:xfrm>
            <a:off x="251782" y="956312"/>
            <a:ext cx="8503275" cy="927281"/>
          </a:xfrm>
        </p:spPr>
        <p:txBody>
          <a:bodyPr>
            <a:noAutofit/>
          </a:bodyPr>
          <a:lstStyle/>
          <a:p>
            <a:r>
              <a:rPr lang="ru-RU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+mn-lt"/>
              </a:rPr>
              <a:t/>
            </a:r>
            <a:br>
              <a:rPr lang="ru-RU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+mn-lt"/>
              </a:rPr>
            </a:br>
            <a:r>
              <a:rPr lang="ru-RU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+mn-lt"/>
              </a:rPr>
              <a:t/>
            </a:r>
            <a:br>
              <a:rPr lang="ru-RU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+mn-lt"/>
              </a:rPr>
            </a:br>
            <a:endParaRPr lang="en-US" b="1" dirty="0">
              <a:ln w="9525">
                <a:solidFill>
                  <a:schemeClr val="bg1"/>
                </a:solidFill>
                <a:prstDash val="solid"/>
              </a:ln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+mn-lt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804672" y="859958"/>
            <a:ext cx="7309104" cy="2006958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100000">
                <a:schemeClr val="bg1">
                  <a:alpha val="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 smtClean="0">
                <a:solidFill>
                  <a:srgbClr val="1A1A1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«Развитие сельской</a:t>
            </a:r>
            <a:endParaRPr lang="ru-RU" sz="3600" dirty="0">
              <a:solidFill>
                <a:srgbClr val="1A1A1A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3600" dirty="0">
                <a:solidFill>
                  <a:srgbClr val="1A1A1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школы посредством</a:t>
            </a:r>
          </a:p>
          <a:p>
            <a:pPr algn="ctr"/>
            <a:r>
              <a:rPr lang="ru-RU" sz="3600" dirty="0">
                <a:solidFill>
                  <a:srgbClr val="1A1A1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социального</a:t>
            </a:r>
          </a:p>
          <a:p>
            <a:pPr algn="ctr"/>
            <a:r>
              <a:rPr lang="ru-RU" sz="3600" dirty="0">
                <a:solidFill>
                  <a:srgbClr val="1A1A1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проектирования</a:t>
            </a:r>
            <a:r>
              <a:rPr lang="ru-RU" sz="3600" dirty="0" smtClean="0">
                <a:solidFill>
                  <a:srgbClr val="1A1A1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endParaRPr lang="ru-RU" sz="3600" dirty="0">
              <a:solidFill>
                <a:srgbClr val="1A1A1A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Текст 2"/>
          <p:cNvSpPr txBox="1">
            <a:spLocks/>
          </p:cNvSpPr>
          <p:nvPr/>
        </p:nvSpPr>
        <p:spPr>
          <a:xfrm>
            <a:off x="-947498" y="5831206"/>
            <a:ext cx="7211138" cy="823912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dirty="0" smtClean="0"/>
              <a:t>Директор МБОУ «НШДС» д. Новикбож</a:t>
            </a:r>
          </a:p>
          <a:p>
            <a:pPr algn="l"/>
            <a:r>
              <a:rPr lang="ru-RU" dirty="0"/>
              <a:t> </a:t>
            </a:r>
            <a:r>
              <a:rPr lang="ru-RU" dirty="0" smtClean="0"/>
              <a:t>              Палехова Людмила Сергеевна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80652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0500" y="365128"/>
            <a:ext cx="8326041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>
                <a:solidFill>
                  <a:srgbClr val="002060"/>
                </a:solidFill>
                <a:latin typeface="Arial Black" panose="020B0A04020102020204" pitchFamily="34" charset="0"/>
              </a:rPr>
              <a:t>Проект «Литературный сквер»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37462" y="1036320"/>
            <a:ext cx="7842074" cy="816864"/>
          </a:xfrm>
        </p:spPr>
        <p:txBody>
          <a:bodyPr>
            <a:normAutofit fontScale="92500" lnSpcReduction="10000"/>
          </a:bodyPr>
          <a:lstStyle/>
          <a:p>
            <a:r>
              <a:rPr lang="ru-RU" dirty="0" smtClean="0"/>
              <a:t>Проект «Народный бюджет».</a:t>
            </a:r>
          </a:p>
          <a:p>
            <a:r>
              <a:rPr lang="ru-RU" dirty="0" smtClean="0"/>
              <a:t>Проект</a:t>
            </a:r>
            <a:r>
              <a:rPr lang="ru-RU" dirty="0" smtClean="0"/>
              <a:t>, направленный на развитие </a:t>
            </a:r>
            <a:r>
              <a:rPr lang="ru-RU" dirty="0" smtClean="0"/>
              <a:t>школьной территории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5379720" y="2504354"/>
            <a:ext cx="3441622" cy="3684588"/>
          </a:xfrm>
        </p:spPr>
        <p:txBody>
          <a:bodyPr/>
          <a:lstStyle/>
          <a:p>
            <a:r>
              <a:rPr lang="ru-RU" dirty="0" smtClean="0">
                <a:latin typeface="Times New Roman"/>
                <a:ea typeface="Times New Roman"/>
              </a:rPr>
              <a:t>Современное культурно-образовательное </a:t>
            </a:r>
            <a:r>
              <a:rPr lang="ru-RU" dirty="0">
                <a:latin typeface="Times New Roman"/>
                <a:ea typeface="Times New Roman"/>
              </a:rPr>
              <a:t>и </a:t>
            </a:r>
            <a:r>
              <a:rPr lang="ru-RU" dirty="0" smtClean="0">
                <a:latin typeface="Times New Roman"/>
                <a:ea typeface="Times New Roman"/>
              </a:rPr>
              <a:t>информационное пространство</a:t>
            </a:r>
            <a:endParaRPr lang="ru-RU" dirty="0"/>
          </a:p>
        </p:txBody>
      </p:sp>
      <p:pic>
        <p:nvPicPr>
          <p:cNvPr id="7" name="Объект 6"/>
          <p:cNvPicPr>
            <a:picLocks noGrp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6062" y="2098516"/>
            <a:ext cx="2511359" cy="20162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503549" y="5212566"/>
            <a:ext cx="2440306" cy="15835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8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016496" y="4462272"/>
            <a:ext cx="1981200" cy="12313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Рисунок 9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635893" y="2020209"/>
            <a:ext cx="2801739" cy="1411839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Рисунок 11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3632" y="4372072"/>
            <a:ext cx="2316480" cy="15105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Рисунок 12"/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047488" y="5457130"/>
            <a:ext cx="2225040" cy="12179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Рисунок 13"/>
          <p:cNvPicPr/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692525" y="3742944"/>
            <a:ext cx="2557898" cy="12074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37431244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8308" y="243208"/>
            <a:ext cx="8326041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>
                <a:solidFill>
                  <a:srgbClr val="002060"/>
                </a:solidFill>
                <a:latin typeface="Arial Black" panose="020B0A04020102020204" pitchFamily="34" charset="0"/>
              </a:rPr>
              <a:t>Проект </a:t>
            </a:r>
            <a:r>
              <a:rPr lang="ru-RU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«С любовью к родной Республике»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37462" y="1036320"/>
            <a:ext cx="7842074" cy="816864"/>
          </a:xfrm>
        </p:spPr>
        <p:txBody>
          <a:bodyPr>
            <a:normAutofit/>
          </a:bodyPr>
          <a:lstStyle/>
          <a:p>
            <a:r>
              <a:rPr lang="ru-RU" dirty="0" smtClean="0"/>
              <a:t>Проект</a:t>
            </a:r>
            <a:r>
              <a:rPr lang="ru-RU" dirty="0" smtClean="0"/>
              <a:t>, направленный на развитие </a:t>
            </a:r>
            <a:r>
              <a:rPr lang="ru-RU" dirty="0" smtClean="0"/>
              <a:t>школьной территории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5379720" y="2504354"/>
            <a:ext cx="3441622" cy="3684588"/>
          </a:xfrm>
        </p:spPr>
        <p:txBody>
          <a:bodyPr/>
          <a:lstStyle/>
          <a:p>
            <a:r>
              <a:rPr lang="ru-RU" dirty="0" smtClean="0">
                <a:latin typeface="Times New Roman"/>
                <a:ea typeface="Times New Roman"/>
              </a:rPr>
              <a:t>Современное культурно-образовательное </a:t>
            </a:r>
            <a:r>
              <a:rPr lang="ru-RU" dirty="0">
                <a:latin typeface="Times New Roman"/>
                <a:ea typeface="Times New Roman"/>
              </a:rPr>
              <a:t>и </a:t>
            </a:r>
            <a:r>
              <a:rPr lang="ru-RU" dirty="0" smtClean="0">
                <a:latin typeface="Times New Roman"/>
                <a:ea typeface="Times New Roman"/>
              </a:rPr>
              <a:t>информационное пространство</a:t>
            </a:r>
            <a:endParaRPr lang="ru-RU" dirty="0"/>
          </a:p>
        </p:txBody>
      </p:sp>
      <p:pic>
        <p:nvPicPr>
          <p:cNvPr id="7" name="Объект 6"/>
          <p:cNvPicPr>
            <a:picLocks noGrp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rot="5400000">
            <a:off x="-430060" y="2503970"/>
            <a:ext cx="2511359" cy="14126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8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028433" y="594952"/>
            <a:ext cx="1115567" cy="15355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Рисунок 9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873893" y="2027270"/>
            <a:ext cx="2801739" cy="1260095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Рисунок 11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60513" y="4207622"/>
            <a:ext cx="2316480" cy="13030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Рисунок 12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917048" y="942328"/>
            <a:ext cx="1160153" cy="14924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Рисунок 14"/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710546" y="4622378"/>
            <a:ext cx="2171326" cy="12055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Рисунок 15"/>
          <p:cNvPicPr/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300658" y="5309697"/>
            <a:ext cx="2200461" cy="10364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Рисунок 17"/>
          <p:cNvPicPr/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383597" y="3165774"/>
            <a:ext cx="2316480" cy="10418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/>
          <p:cNvPicPr/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903345" y="1774422"/>
            <a:ext cx="1150474" cy="15835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" name="Рисунок 18"/>
          <p:cNvPicPr/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786576" y="5608320"/>
            <a:ext cx="2291648" cy="11593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Рисунок 13"/>
          <p:cNvPicPr/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227406" y="3808618"/>
            <a:ext cx="2374818" cy="14156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05718574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8308" y="243208"/>
            <a:ext cx="8326041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>
                <a:solidFill>
                  <a:srgbClr val="002060"/>
                </a:solidFill>
                <a:latin typeface="Arial Black" panose="020B0A04020102020204" pitchFamily="34" charset="0"/>
              </a:rPr>
              <a:t>Проект </a:t>
            </a:r>
            <a:r>
              <a:rPr lang="ru-RU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«Снежный городок </a:t>
            </a:r>
            <a:r>
              <a:rPr lang="ru-RU" dirty="0" err="1" smtClean="0">
                <a:solidFill>
                  <a:srgbClr val="002060"/>
                </a:solidFill>
                <a:latin typeface="Arial Black" panose="020B0A04020102020204" pitchFamily="34" charset="0"/>
              </a:rPr>
              <a:t>эколят</a:t>
            </a:r>
            <a:r>
              <a:rPr lang="ru-RU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»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37462" y="1036320"/>
            <a:ext cx="7842074" cy="816864"/>
          </a:xfrm>
        </p:spPr>
        <p:txBody>
          <a:bodyPr>
            <a:normAutofit/>
          </a:bodyPr>
          <a:lstStyle/>
          <a:p>
            <a:r>
              <a:rPr lang="ru-RU" dirty="0" smtClean="0"/>
              <a:t>Проект</a:t>
            </a:r>
            <a:r>
              <a:rPr lang="ru-RU" dirty="0" smtClean="0"/>
              <a:t>, направленный на развитие </a:t>
            </a:r>
            <a:r>
              <a:rPr lang="ru-RU" dirty="0" smtClean="0"/>
              <a:t>школьной территории и на экологическое воспитание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5346192" y="2807221"/>
            <a:ext cx="3441622" cy="3684588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7" name="Объект 6"/>
          <p:cNvPicPr>
            <a:picLocks noGrp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295108" y="5196049"/>
            <a:ext cx="2511359" cy="11318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Рисунок 9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66389" y="2038338"/>
            <a:ext cx="3404750" cy="1468484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Рисунок 11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rot="5400000">
            <a:off x="-544379" y="5067862"/>
            <a:ext cx="2316480" cy="10440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Рисунок 15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564096" y="4731056"/>
            <a:ext cx="1381976" cy="10364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Рисунок 17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061894" y="4210132"/>
            <a:ext cx="2311662" cy="10418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Рисунок 13"/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401056" y="5471014"/>
            <a:ext cx="2374818" cy="10703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Рисунок 16"/>
          <p:cNvPicPr/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878886" y="2969075"/>
            <a:ext cx="1012322" cy="15355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" name="Рисунок 20"/>
          <p:cNvPicPr/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541658" y="5776908"/>
            <a:ext cx="1804534" cy="9712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" name="Рисунок 21"/>
          <p:cNvPicPr/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87012" y="3736848"/>
            <a:ext cx="2229729" cy="12571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" name="Рисунок 22"/>
          <p:cNvPicPr/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058914" y="3506822"/>
            <a:ext cx="2002980" cy="10443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2743" y="2180595"/>
            <a:ext cx="2730099" cy="12067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2986979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8308" y="243208"/>
            <a:ext cx="8326041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Конкурс школьных столовых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36404" y="1070379"/>
            <a:ext cx="7842074" cy="816864"/>
          </a:xfrm>
        </p:spPr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5632704" y="2473678"/>
            <a:ext cx="3441622" cy="3684588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10" name="Рисунок 9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57156" y="1359409"/>
            <a:ext cx="3338188" cy="1804416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Рисунок 14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272784" y="3666744"/>
            <a:ext cx="2950464" cy="26304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8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235952" y="2005584"/>
            <a:ext cx="1560576" cy="19324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Рисунок 15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620768" y="4578964"/>
            <a:ext cx="1499615" cy="18241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Объект 6"/>
          <p:cNvPicPr>
            <a:picLocks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486912" y="2831592"/>
            <a:ext cx="3352800" cy="16703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0264" y="3319236"/>
            <a:ext cx="2506632" cy="25194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2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800545" y="4675632"/>
            <a:ext cx="2582528" cy="19193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5677279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0" y="30901"/>
            <a:ext cx="9144000" cy="685800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7" name="Рисунок 1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5178" y="1450855"/>
            <a:ext cx="8178822" cy="5438047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965173" y="1686653"/>
            <a:ext cx="8178823" cy="2006958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100000">
                <a:schemeClr val="bg1">
                  <a:alpha val="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Title 1"/>
          <p:cNvSpPr>
            <a:spLocks noGrp="1"/>
          </p:cNvSpPr>
          <p:nvPr>
            <p:ph type="ctrTitle"/>
          </p:nvPr>
        </p:nvSpPr>
        <p:spPr>
          <a:xfrm>
            <a:off x="251782" y="956312"/>
            <a:ext cx="8503275" cy="927281"/>
          </a:xfrm>
        </p:spPr>
        <p:txBody>
          <a:bodyPr>
            <a:noAutofit/>
          </a:bodyPr>
          <a:lstStyle/>
          <a:p>
            <a:r>
              <a:rPr lang="ru-RU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+mn-lt"/>
              </a:rPr>
              <a:t/>
            </a:r>
            <a:br>
              <a:rPr lang="ru-RU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+mn-lt"/>
              </a:rPr>
            </a:br>
            <a:r>
              <a:rPr lang="ru-RU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+mn-lt"/>
              </a:rPr>
              <a:t/>
            </a:r>
            <a:br>
              <a:rPr lang="ru-RU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+mn-lt"/>
              </a:rPr>
            </a:br>
            <a:endParaRPr lang="en-US" b="1" dirty="0">
              <a:ln w="9525">
                <a:solidFill>
                  <a:schemeClr val="bg1"/>
                </a:solidFill>
                <a:prstDash val="solid"/>
              </a:ln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+mn-lt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804672" y="859958"/>
            <a:ext cx="7309104" cy="2006958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100000">
                <a:schemeClr val="bg1">
                  <a:alpha val="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 smtClean="0">
                <a:solidFill>
                  <a:srgbClr val="1A1A1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Пишите проекты</a:t>
            </a:r>
            <a:r>
              <a:rPr lang="ru-RU" sz="3600" dirty="0">
                <a:solidFill>
                  <a:srgbClr val="1A1A1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smtClean="0">
                <a:solidFill>
                  <a:srgbClr val="1A1A1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lang="ru-RU" sz="3600" dirty="0" smtClean="0">
                <a:solidFill>
                  <a:srgbClr val="1A1A1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участвуйте в конкурсах!</a:t>
            </a:r>
          </a:p>
          <a:p>
            <a:pPr algn="ctr"/>
            <a:endParaRPr lang="ru-RU" sz="3600" dirty="0" smtClean="0">
              <a:solidFill>
                <a:srgbClr val="1A1A1A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3600" dirty="0" smtClean="0">
                <a:solidFill>
                  <a:srgbClr val="1A1A1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Спасибо за внимание!</a:t>
            </a:r>
            <a:endParaRPr lang="ru-RU" sz="3600" dirty="0">
              <a:solidFill>
                <a:srgbClr val="1A1A1A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Текст 2"/>
          <p:cNvSpPr txBox="1">
            <a:spLocks/>
          </p:cNvSpPr>
          <p:nvPr/>
        </p:nvSpPr>
        <p:spPr>
          <a:xfrm>
            <a:off x="-947498" y="5831206"/>
            <a:ext cx="7211138" cy="8239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18265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3888" y="307480"/>
            <a:ext cx="7886700" cy="5782174"/>
          </a:xfrm>
        </p:spPr>
        <p:txBody>
          <a:bodyPr>
            <a:normAutofit fontScale="92500" lnSpcReduction="20000"/>
          </a:bodyPr>
          <a:lstStyle/>
          <a:p>
            <a:r>
              <a:rPr lang="ru-RU" dirty="0" smtClean="0"/>
              <a:t>                                </a:t>
            </a:r>
            <a:r>
              <a:rPr lang="ru-RU" dirty="0" err="1" smtClean="0"/>
              <a:t>Грантовая</a:t>
            </a:r>
            <a:r>
              <a:rPr lang="ru-RU" dirty="0" smtClean="0"/>
              <a:t> </a:t>
            </a:r>
            <a:r>
              <a:rPr lang="ru-RU" dirty="0"/>
              <a:t>деятельность является эффективным </a:t>
            </a:r>
            <a:endParaRPr lang="ru-RU" dirty="0" smtClean="0"/>
          </a:p>
          <a:p>
            <a:r>
              <a:rPr lang="ru-RU" dirty="0"/>
              <a:t> </a:t>
            </a:r>
            <a:r>
              <a:rPr lang="ru-RU" dirty="0" smtClean="0"/>
              <a:t>                               ресурсом </a:t>
            </a:r>
            <a:r>
              <a:rPr lang="ru-RU" dirty="0"/>
              <a:t>для школьных управленцев. Она </a:t>
            </a:r>
            <a:endParaRPr lang="ru-RU" dirty="0" smtClean="0"/>
          </a:p>
          <a:p>
            <a:r>
              <a:rPr lang="ru-RU" dirty="0"/>
              <a:t> </a:t>
            </a:r>
            <a:r>
              <a:rPr lang="ru-RU" dirty="0" smtClean="0"/>
              <a:t>                               способствует </a:t>
            </a:r>
            <a:r>
              <a:rPr lang="ru-RU" dirty="0"/>
              <a:t>развитию и других ресурсов: </a:t>
            </a:r>
            <a:endParaRPr lang="ru-RU" dirty="0" smtClean="0"/>
          </a:p>
          <a:p>
            <a:r>
              <a:rPr lang="ru-RU" dirty="0"/>
              <a:t> </a:t>
            </a:r>
            <a:r>
              <a:rPr lang="ru-RU" dirty="0" smtClean="0"/>
              <a:t>                               кадровых</a:t>
            </a:r>
            <a:r>
              <a:rPr lang="ru-RU" dirty="0"/>
              <a:t>, учебно-материальных, финансовых</a:t>
            </a:r>
            <a:r>
              <a:rPr lang="ru-RU" dirty="0" smtClean="0"/>
              <a:t>,</a:t>
            </a:r>
          </a:p>
          <a:p>
            <a:r>
              <a:rPr lang="ru-RU" dirty="0"/>
              <a:t> </a:t>
            </a:r>
            <a:r>
              <a:rPr lang="ru-RU" dirty="0" smtClean="0"/>
              <a:t> </a:t>
            </a:r>
            <a:r>
              <a:rPr lang="ru-RU" dirty="0"/>
              <a:t>информационно-методических, правовых, временных</a:t>
            </a:r>
            <a:r>
              <a:rPr lang="ru-RU" dirty="0" smtClean="0"/>
              <a:t>.</a:t>
            </a:r>
          </a:p>
          <a:p>
            <a:pPr algn="ctr"/>
            <a:r>
              <a:rPr lang="ru-RU" dirty="0"/>
              <a:t> </a:t>
            </a:r>
            <a:r>
              <a:rPr lang="ru-RU" b="1" dirty="0"/>
              <a:t>Что такое грант?</a:t>
            </a:r>
          </a:p>
          <a:p>
            <a:r>
              <a:rPr lang="ru-RU" dirty="0" smtClean="0"/>
              <a:t>           Грант </a:t>
            </a:r>
            <a:r>
              <a:rPr lang="ru-RU" dirty="0"/>
              <a:t>— это безвозмездная субсидия на определенную цель. Грант относится к внебюджетным источникам финансирования школы, наряду с доходами образовательного учреждения и добровольными пожертвованиями. Субсидия предоставляется на конкурсной основе и становится собственностью </a:t>
            </a:r>
            <a:r>
              <a:rPr lang="ru-RU" dirty="0" err="1"/>
              <a:t>грантополучателя</a:t>
            </a:r>
            <a:r>
              <a:rPr lang="ru-RU" dirty="0"/>
              <a:t>.</a:t>
            </a:r>
          </a:p>
          <a:p>
            <a:endParaRPr lang="ru-RU" dirty="0"/>
          </a:p>
          <a:p>
            <a:r>
              <a:rPr lang="ru-RU" dirty="0" smtClean="0"/>
              <a:t>       Не </a:t>
            </a:r>
            <a:r>
              <a:rPr lang="ru-RU" dirty="0"/>
              <a:t>каждую безвозмездную субсидию можно назвать грантом. Школа должна расходовать грант строго по целевому назначению, отчитываясь перед организацией-донором. Изменять цели использования средств в процессе реализации проекта без письменного согласия </a:t>
            </a:r>
            <a:r>
              <a:rPr lang="ru-RU" dirty="0" err="1"/>
              <a:t>грантодателя</a:t>
            </a:r>
            <a:r>
              <a:rPr lang="ru-RU" dirty="0"/>
              <a:t> нельзя.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619" y="216039"/>
            <a:ext cx="2317306" cy="1547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214321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" name="Рисунок 4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254" r="26254"/>
          <a:stretch>
            <a:fillRect/>
          </a:stretch>
        </p:blipFill>
        <p:spPr>
          <a:xfrm>
            <a:off x="6583680" y="117648"/>
            <a:ext cx="2317306" cy="2439687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0" y="2057400"/>
            <a:ext cx="6398848" cy="3811588"/>
          </a:xfrm>
        </p:spPr>
        <p:txBody>
          <a:bodyPr>
            <a:noAutofit/>
          </a:bodyPr>
          <a:lstStyle/>
          <a:p>
            <a:r>
              <a:rPr lang="ru-RU" sz="2000" dirty="0" err="1">
                <a:latin typeface="Arial"/>
              </a:rPr>
              <a:t>Грантовые</a:t>
            </a:r>
            <a:r>
              <a:rPr lang="ru-RU" sz="2000" dirty="0">
                <a:latin typeface="Arial"/>
              </a:rPr>
              <a:t> конкурсы </a:t>
            </a:r>
            <a:r>
              <a:rPr lang="ru-RU" sz="2000" dirty="0" smtClean="0">
                <a:latin typeface="Arial"/>
              </a:rPr>
              <a:t>являются фактором развития общеобразовательных организаций. </a:t>
            </a:r>
            <a:r>
              <a:rPr lang="ru-RU" sz="2000" dirty="0" err="1">
                <a:solidFill>
                  <a:srgbClr val="000000"/>
                </a:solidFill>
                <a:latin typeface="Arial"/>
              </a:rPr>
              <a:t>Грантовая</a:t>
            </a:r>
            <a:r>
              <a:rPr lang="ru-RU" sz="2000" dirty="0">
                <a:solidFill>
                  <a:srgbClr val="000000"/>
                </a:solidFill>
                <a:latin typeface="Arial"/>
              </a:rPr>
              <a:t> деятельность сейчас – одна из важнейших сфер работы </a:t>
            </a:r>
            <a:r>
              <a:rPr lang="ru-RU" sz="2000" dirty="0" smtClean="0">
                <a:solidFill>
                  <a:srgbClr val="000000"/>
                </a:solidFill>
                <a:latin typeface="Arial"/>
              </a:rPr>
              <a:t>школы, </a:t>
            </a:r>
            <a:r>
              <a:rPr lang="ru-RU" sz="2000" dirty="0">
                <a:solidFill>
                  <a:srgbClr val="000000"/>
                </a:solidFill>
                <a:latin typeface="Arial"/>
              </a:rPr>
              <a:t>которая направлена на развитие </a:t>
            </a:r>
            <a:r>
              <a:rPr lang="ru-RU" sz="2000" dirty="0" smtClean="0">
                <a:solidFill>
                  <a:srgbClr val="000000"/>
                </a:solidFill>
                <a:latin typeface="Arial"/>
              </a:rPr>
              <a:t>образования </a:t>
            </a:r>
            <a:r>
              <a:rPr lang="ru-RU" sz="2000" dirty="0">
                <a:solidFill>
                  <a:srgbClr val="000000"/>
                </a:solidFill>
                <a:latin typeface="Arial"/>
              </a:rPr>
              <a:t>и исследовательской деятельности, творчества и креатива сотрудников и </a:t>
            </a:r>
            <a:r>
              <a:rPr lang="ru-RU" sz="2000" dirty="0" smtClean="0">
                <a:solidFill>
                  <a:srgbClr val="000000"/>
                </a:solidFill>
                <a:latin typeface="Arial"/>
              </a:rPr>
              <a:t>обучающихся, </a:t>
            </a:r>
            <a:r>
              <a:rPr lang="ru-RU" sz="2000" dirty="0">
                <a:solidFill>
                  <a:srgbClr val="000000"/>
                </a:solidFill>
                <a:latin typeface="Arial"/>
              </a:rPr>
              <a:t>общественных инициатив, спорта и здорового образа жизни. Получение </a:t>
            </a:r>
            <a:r>
              <a:rPr lang="ru-RU" sz="2000" dirty="0" err="1">
                <a:solidFill>
                  <a:srgbClr val="000000"/>
                </a:solidFill>
                <a:latin typeface="Arial"/>
              </a:rPr>
              <a:t>грантовой</a:t>
            </a:r>
            <a:r>
              <a:rPr lang="ru-RU" sz="2000" dirty="0">
                <a:solidFill>
                  <a:srgbClr val="000000"/>
                </a:solidFill>
                <a:latin typeface="Arial"/>
              </a:rPr>
              <a:t> поддержки – это не только дополнительное финансирование проектов </a:t>
            </a:r>
            <a:r>
              <a:rPr lang="ru-RU" sz="2000" dirty="0" smtClean="0">
                <a:solidFill>
                  <a:srgbClr val="000000"/>
                </a:solidFill>
                <a:latin typeface="Arial"/>
              </a:rPr>
              <a:t>школы, улучшение материально-технической базы, </a:t>
            </a:r>
            <a:r>
              <a:rPr lang="ru-RU" sz="2000" dirty="0">
                <a:solidFill>
                  <a:srgbClr val="000000"/>
                </a:solidFill>
                <a:latin typeface="Arial"/>
              </a:rPr>
              <a:t>но и повышение престижа и рейтинга </a:t>
            </a:r>
            <a:r>
              <a:rPr lang="ru-RU" sz="2000" dirty="0" smtClean="0">
                <a:solidFill>
                  <a:srgbClr val="000000"/>
                </a:solidFill>
                <a:latin typeface="Arial"/>
              </a:rPr>
              <a:t>общеобразовательной организации. </a:t>
            </a:r>
            <a:r>
              <a:rPr lang="ru-RU" sz="2000" dirty="0">
                <a:solidFill>
                  <a:srgbClr val="000000"/>
                </a:solidFill>
                <a:latin typeface="Arial"/>
              </a:rPr>
              <a:t>Опыт успешной реализации грантов позволяет формировать репутацию </a:t>
            </a:r>
            <a:r>
              <a:rPr lang="ru-RU" sz="2000" dirty="0" smtClean="0">
                <a:solidFill>
                  <a:srgbClr val="000000"/>
                </a:solidFill>
                <a:latin typeface="Arial"/>
              </a:rPr>
              <a:t>школы </a:t>
            </a:r>
            <a:r>
              <a:rPr lang="ru-RU" sz="2000" dirty="0">
                <a:solidFill>
                  <a:srgbClr val="000000"/>
                </a:solidFill>
                <a:latin typeface="Arial"/>
              </a:rPr>
              <a:t>среди </a:t>
            </a:r>
            <a:r>
              <a:rPr lang="ru-RU" sz="2000" dirty="0" err="1">
                <a:solidFill>
                  <a:srgbClr val="000000"/>
                </a:solidFill>
                <a:latin typeface="Arial"/>
              </a:rPr>
              <a:t>грантодателей</a:t>
            </a:r>
            <a:r>
              <a:rPr lang="ru-RU" sz="2000" dirty="0">
                <a:solidFill>
                  <a:srgbClr val="000000"/>
                </a:solidFill>
                <a:latin typeface="Arial"/>
              </a:rPr>
              <a:t> и претендовать на реализацию более масштабных проектов.</a:t>
            </a:r>
            <a:endParaRPr lang="ru-RU" sz="2000" dirty="0"/>
          </a:p>
        </p:txBody>
      </p:sp>
      <p:pic>
        <p:nvPicPr>
          <p:cNvPr id="6" name="Рисунок 5"/>
          <p:cNvPicPr>
            <a:picLocks noGrp="1" noChangeAspect="1"/>
          </p:cNvPicPr>
          <p:nvPr>
            <p:ph type="pic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888" y="590056"/>
            <a:ext cx="2317306" cy="1299798"/>
          </a:xfrm>
        </p:spPr>
      </p:pic>
    </p:spTree>
    <p:extLst>
      <p:ext uri="{BB962C8B-B14F-4D97-AF65-F5344CB8AC3E}">
        <p14:creationId xmlns:p14="http://schemas.microsoft.com/office/powerpoint/2010/main" val="311535221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" y="67055"/>
            <a:ext cx="8407101" cy="1270677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 </a:t>
            </a:r>
            <a:r>
              <a:rPr lang="ru-RU" sz="3100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Портфолио </a:t>
            </a:r>
            <a:br>
              <a:rPr lang="ru-RU" sz="3100" dirty="0" smtClean="0">
                <a:solidFill>
                  <a:srgbClr val="002060"/>
                </a:solidFill>
                <a:latin typeface="Arial Black" panose="020B0A04020102020204" pitchFamily="34" charset="0"/>
              </a:rPr>
            </a:br>
            <a:r>
              <a:rPr lang="ru-RU" sz="3100" dirty="0" smtClean="0">
                <a:solidFill>
                  <a:srgbClr val="213969"/>
                </a:solidFill>
                <a:latin typeface="Arial Black" panose="020B0A04020102020204" pitchFamily="34" charset="0"/>
              </a:rPr>
              <a:t>(презентация успешных проектов МБОУ «НШДС» д. Новикбож)</a:t>
            </a:r>
            <a:endParaRPr lang="ru-RU" sz="3100" dirty="0">
              <a:solidFill>
                <a:srgbClr val="213969"/>
              </a:solidFill>
              <a:latin typeface="Arial Black" panose="020B0A04020102020204" pitchFamily="34" charset="0"/>
            </a:endParaRPr>
          </a:p>
        </p:txBody>
      </p:sp>
      <p:grpSp>
        <p:nvGrpSpPr>
          <p:cNvPr id="4" name="Group 92"/>
          <p:cNvGrpSpPr>
            <a:grpSpLocks/>
          </p:cNvGrpSpPr>
          <p:nvPr/>
        </p:nvGrpSpPr>
        <p:grpSpPr bwMode="auto">
          <a:xfrm>
            <a:off x="2059533" y="5638775"/>
            <a:ext cx="5068887" cy="530225"/>
            <a:chOff x="1269" y="1296"/>
            <a:chExt cx="3193" cy="334"/>
          </a:xfrm>
        </p:grpSpPr>
        <p:sp>
          <p:nvSpPr>
            <p:cNvPr id="5" name="AutoShape 3"/>
            <p:cNvSpPr>
              <a:spLocks noChangeArrowheads="1"/>
            </p:cNvSpPr>
            <p:nvPr/>
          </p:nvSpPr>
          <p:spPr bwMode="gray">
            <a:xfrm>
              <a:off x="1422" y="1296"/>
              <a:ext cx="3040" cy="334"/>
            </a:xfrm>
            <a:prstGeom prst="roundRect">
              <a:avLst>
                <a:gd name="adj" fmla="val 50000"/>
              </a:avLst>
            </a:prstGeom>
            <a:ln>
              <a:headEnd/>
              <a:tailEnd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endParaRPr lang="ru-RU"/>
            </a:p>
          </p:txBody>
        </p:sp>
        <p:sp>
          <p:nvSpPr>
            <p:cNvPr id="6" name="Text Box 4"/>
            <p:cNvSpPr txBox="1">
              <a:spLocks noChangeArrowheads="1"/>
            </p:cNvSpPr>
            <p:nvPr/>
          </p:nvSpPr>
          <p:spPr bwMode="gray">
            <a:xfrm>
              <a:off x="1525" y="1342"/>
              <a:ext cx="2633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28398" dir="3806097" algn="ct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ru-RU" sz="2000" dirty="0" smtClean="0">
                  <a:solidFill>
                    <a:srgbClr val="000000"/>
                  </a:solidFill>
                </a:rPr>
                <a:t>Проект «Литературный сквер» </a:t>
              </a:r>
              <a:endParaRPr lang="en-US" sz="2000" dirty="0">
                <a:solidFill>
                  <a:srgbClr val="000000"/>
                </a:solidFill>
              </a:endParaRPr>
            </a:p>
          </p:txBody>
        </p:sp>
        <p:grpSp>
          <p:nvGrpSpPr>
            <p:cNvPr id="7" name="Group 55"/>
            <p:cNvGrpSpPr>
              <a:grpSpLocks/>
            </p:cNvGrpSpPr>
            <p:nvPr/>
          </p:nvGrpSpPr>
          <p:grpSpPr bwMode="auto">
            <a:xfrm>
              <a:off x="1269" y="1324"/>
              <a:ext cx="266" cy="298"/>
              <a:chOff x="1415" y="1276"/>
              <a:chExt cx="266" cy="298"/>
            </a:xfrm>
          </p:grpSpPr>
          <p:grpSp>
            <p:nvGrpSpPr>
              <p:cNvPr id="8" name="Group 56"/>
              <p:cNvGrpSpPr>
                <a:grpSpLocks/>
              </p:cNvGrpSpPr>
              <p:nvPr/>
            </p:nvGrpSpPr>
            <p:grpSpPr bwMode="auto">
              <a:xfrm>
                <a:off x="1415" y="1276"/>
                <a:ext cx="266" cy="298"/>
                <a:chOff x="1415" y="1276"/>
                <a:chExt cx="266" cy="298"/>
              </a:xfrm>
            </p:grpSpPr>
            <p:pic>
              <p:nvPicPr>
                <p:cNvPr id="10" name="Picture 57" descr="Picture2"/>
                <p:cNvPicPr>
                  <a:picLocks noChangeAspect="1" noChangeArrowheads="1"/>
                </p:cNvPicPr>
                <p:nvPr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434" y="1521"/>
                  <a:ext cx="230" cy="53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sp>
              <p:nvSpPr>
                <p:cNvPr id="11" name="Oval 58"/>
                <p:cNvSpPr>
                  <a:spLocks noChangeArrowheads="1"/>
                </p:cNvSpPr>
                <p:nvPr/>
              </p:nvSpPr>
              <p:spPr bwMode="gray">
                <a:xfrm flipH="1">
                  <a:off x="1415" y="1276"/>
                  <a:ext cx="266" cy="266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FF9900"/>
                    </a:gs>
                    <a:gs pos="100000">
                      <a:srgbClr val="FF9900">
                        <a:gamma/>
                        <a:shade val="57255"/>
                        <a:invGamma/>
                      </a:srgbClr>
                    </a:gs>
                  </a:gsLst>
                  <a:path path="rect">
                    <a:fillToRect t="100000" r="100000"/>
                  </a:path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algn="ctr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152400" dir="16200000" sy="-100000" rotWithShape="0">
                          <a:schemeClr val="bg2">
                            <a:alpha val="50000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12" name="Oval 59"/>
                <p:cNvSpPr>
                  <a:spLocks noChangeArrowheads="1"/>
                </p:cNvSpPr>
                <p:nvPr/>
              </p:nvSpPr>
              <p:spPr bwMode="gray">
                <a:xfrm flipH="1">
                  <a:off x="1422" y="1282"/>
                  <a:ext cx="254" cy="254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FF9900">
                        <a:gamma/>
                        <a:shade val="63529"/>
                        <a:invGamma/>
                      </a:srgbClr>
                    </a:gs>
                    <a:gs pos="100000">
                      <a:srgbClr val="FF9900">
                        <a:alpha val="85001"/>
                      </a:srgbClr>
                    </a:gs>
                  </a:gsLst>
                  <a:lin ang="189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algn="ctr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152400" dir="16200000" sy="-100000" rotWithShape="0">
                          <a:schemeClr val="bg2">
                            <a:alpha val="50000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pic>
              <p:nvPicPr>
                <p:cNvPr id="13" name="Picture 60" descr="Picture1"/>
                <p:cNvPicPr>
                  <a:picLocks noChangeAspect="1" noChangeArrowheads="1"/>
                </p:cNvPicPr>
                <p:nvPr/>
              </p:nvPicPr>
              <p:blipFill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496" y="1278"/>
                  <a:ext cx="174" cy="174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  <p:sp>
            <p:nvSpPr>
              <p:cNvPr id="9" name="Text Box 61"/>
              <p:cNvSpPr txBox="1">
                <a:spLocks noChangeArrowheads="1"/>
              </p:cNvSpPr>
              <p:nvPr/>
            </p:nvSpPr>
            <p:spPr bwMode="gray">
              <a:xfrm>
                <a:off x="1441" y="1292"/>
                <a:ext cx="196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ru-RU" b="1" dirty="0" smtClean="0">
                    <a:solidFill>
                      <a:srgbClr val="FFFFFF"/>
                    </a:solidFill>
                  </a:rPr>
                  <a:t>6</a:t>
                </a:r>
                <a:endParaRPr lang="en-US" b="1" dirty="0">
                  <a:solidFill>
                    <a:srgbClr val="FFFFFF"/>
                  </a:solidFill>
                </a:endParaRPr>
              </a:p>
            </p:txBody>
          </p:sp>
        </p:grpSp>
      </p:grpSp>
      <p:grpSp>
        <p:nvGrpSpPr>
          <p:cNvPr id="14" name="Group 93"/>
          <p:cNvGrpSpPr>
            <a:grpSpLocks/>
          </p:cNvGrpSpPr>
          <p:nvPr/>
        </p:nvGrpSpPr>
        <p:grpSpPr bwMode="auto">
          <a:xfrm>
            <a:off x="2020638" y="2520772"/>
            <a:ext cx="6305246" cy="549275"/>
            <a:chOff x="1268" y="1776"/>
            <a:chExt cx="3194" cy="346"/>
          </a:xfrm>
        </p:grpSpPr>
        <p:sp>
          <p:nvSpPr>
            <p:cNvPr id="15" name="AutoShape 13"/>
            <p:cNvSpPr>
              <a:spLocks noChangeArrowheads="1"/>
            </p:cNvSpPr>
            <p:nvPr/>
          </p:nvSpPr>
          <p:spPr bwMode="gray">
            <a:xfrm>
              <a:off x="1422" y="1776"/>
              <a:ext cx="3040" cy="334"/>
            </a:xfrm>
            <a:prstGeom prst="roundRect">
              <a:avLst>
                <a:gd name="adj" fmla="val 50000"/>
              </a:avLst>
            </a:prstGeom>
            <a:ln>
              <a:headEnd/>
              <a:tailEnd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endParaRPr lang="ru-RU"/>
            </a:p>
          </p:txBody>
        </p:sp>
        <p:sp>
          <p:nvSpPr>
            <p:cNvPr id="16" name="Text Box 21"/>
            <p:cNvSpPr txBox="1">
              <a:spLocks noChangeArrowheads="1"/>
            </p:cNvSpPr>
            <p:nvPr/>
          </p:nvSpPr>
          <p:spPr bwMode="gray">
            <a:xfrm>
              <a:off x="1525" y="1824"/>
              <a:ext cx="2937" cy="25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28398" dir="3806097" algn="ct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r>
                <a:rPr lang="ru-RU" sz="2000" dirty="0">
                  <a:solidFill>
                    <a:srgbClr val="000000"/>
                  </a:solidFill>
                </a:rPr>
                <a:t>Проект «Клуб </a:t>
              </a:r>
              <a:r>
                <a:rPr lang="ru-RU" sz="2000" dirty="0" smtClean="0">
                  <a:solidFill>
                    <a:srgbClr val="000000"/>
                  </a:solidFill>
                </a:rPr>
                <a:t>настольных и интеллектуальных </a:t>
              </a:r>
              <a:r>
                <a:rPr lang="ru-RU" sz="2000" dirty="0">
                  <a:solidFill>
                    <a:srgbClr val="000000"/>
                  </a:solidFill>
                </a:rPr>
                <a:t>игр</a:t>
              </a:r>
              <a:r>
                <a:rPr lang="ru-RU" sz="2000" dirty="0" smtClean="0">
                  <a:solidFill>
                    <a:srgbClr val="000000"/>
                  </a:solidFill>
                </a:rPr>
                <a:t>»</a:t>
              </a:r>
              <a:endParaRPr lang="en-US" sz="2000" dirty="0">
                <a:solidFill>
                  <a:srgbClr val="000000"/>
                </a:solidFill>
              </a:endParaRPr>
            </a:p>
          </p:txBody>
        </p:sp>
        <p:grpSp>
          <p:nvGrpSpPr>
            <p:cNvPr id="17" name="Group 62"/>
            <p:cNvGrpSpPr>
              <a:grpSpLocks/>
            </p:cNvGrpSpPr>
            <p:nvPr/>
          </p:nvGrpSpPr>
          <p:grpSpPr bwMode="auto">
            <a:xfrm>
              <a:off x="1268" y="1824"/>
              <a:ext cx="266" cy="298"/>
              <a:chOff x="1414" y="1776"/>
              <a:chExt cx="266" cy="298"/>
            </a:xfrm>
          </p:grpSpPr>
          <p:grpSp>
            <p:nvGrpSpPr>
              <p:cNvPr id="18" name="Group 63"/>
              <p:cNvGrpSpPr>
                <a:grpSpLocks/>
              </p:cNvGrpSpPr>
              <p:nvPr/>
            </p:nvGrpSpPr>
            <p:grpSpPr bwMode="auto">
              <a:xfrm>
                <a:off x="1414" y="1776"/>
                <a:ext cx="266" cy="298"/>
                <a:chOff x="1415" y="1276"/>
                <a:chExt cx="266" cy="298"/>
              </a:xfrm>
            </p:grpSpPr>
            <p:pic>
              <p:nvPicPr>
                <p:cNvPr id="20" name="Picture 64" descr="Picture2"/>
                <p:cNvPicPr>
                  <a:picLocks noChangeAspect="1" noChangeArrowheads="1"/>
                </p:cNvPicPr>
                <p:nvPr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434" y="1521"/>
                  <a:ext cx="230" cy="53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sp>
              <p:nvSpPr>
                <p:cNvPr id="21" name="Oval 65"/>
                <p:cNvSpPr>
                  <a:spLocks noChangeArrowheads="1"/>
                </p:cNvSpPr>
                <p:nvPr/>
              </p:nvSpPr>
              <p:spPr bwMode="gray">
                <a:xfrm flipH="1">
                  <a:off x="1415" y="1276"/>
                  <a:ext cx="266" cy="266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FCF71A"/>
                    </a:gs>
                    <a:gs pos="100000">
                      <a:srgbClr val="FCF71A">
                        <a:gamma/>
                        <a:shade val="57255"/>
                        <a:invGamma/>
                      </a:srgbClr>
                    </a:gs>
                  </a:gsLst>
                  <a:path path="rect">
                    <a:fillToRect t="100000" r="100000"/>
                  </a:path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algn="ctr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152400" dir="16200000" sy="-100000" rotWithShape="0">
                          <a:schemeClr val="bg2">
                            <a:alpha val="50000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22" name="Oval 66"/>
                <p:cNvSpPr>
                  <a:spLocks noChangeArrowheads="1"/>
                </p:cNvSpPr>
                <p:nvPr/>
              </p:nvSpPr>
              <p:spPr bwMode="gray">
                <a:xfrm flipH="1">
                  <a:off x="1422" y="1282"/>
                  <a:ext cx="254" cy="254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FCF71A">
                        <a:gamma/>
                        <a:shade val="63529"/>
                        <a:invGamma/>
                      </a:srgbClr>
                    </a:gs>
                    <a:gs pos="100000">
                      <a:srgbClr val="FCF71A">
                        <a:alpha val="85001"/>
                      </a:srgbClr>
                    </a:gs>
                  </a:gsLst>
                  <a:lin ang="189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algn="ctr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152400" dir="16200000" sy="-100000" rotWithShape="0">
                          <a:schemeClr val="bg2">
                            <a:alpha val="50000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pic>
              <p:nvPicPr>
                <p:cNvPr id="23" name="Picture 67" descr="Picture1"/>
                <p:cNvPicPr>
                  <a:picLocks noChangeAspect="1" noChangeArrowheads="1"/>
                </p:cNvPicPr>
                <p:nvPr/>
              </p:nvPicPr>
              <p:blipFill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496" y="1278"/>
                  <a:ext cx="135" cy="174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  <p:sp>
            <p:nvSpPr>
              <p:cNvPr id="19" name="Text Box 68"/>
              <p:cNvSpPr txBox="1">
                <a:spLocks noChangeArrowheads="1"/>
              </p:cNvSpPr>
              <p:nvPr/>
            </p:nvSpPr>
            <p:spPr bwMode="gray">
              <a:xfrm>
                <a:off x="1440" y="1792"/>
                <a:ext cx="196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b="1">
                    <a:solidFill>
                      <a:srgbClr val="FFFFFF"/>
                    </a:solidFill>
                  </a:rPr>
                  <a:t>2</a:t>
                </a:r>
              </a:p>
            </p:txBody>
          </p:sp>
        </p:grpSp>
      </p:grpSp>
      <p:grpSp>
        <p:nvGrpSpPr>
          <p:cNvPr id="24" name="Group 94"/>
          <p:cNvGrpSpPr>
            <a:grpSpLocks/>
          </p:cNvGrpSpPr>
          <p:nvPr/>
        </p:nvGrpSpPr>
        <p:grpSpPr bwMode="auto">
          <a:xfrm>
            <a:off x="2050834" y="3256699"/>
            <a:ext cx="5067300" cy="547687"/>
            <a:chOff x="1270" y="2247"/>
            <a:chExt cx="3192" cy="345"/>
          </a:xfrm>
        </p:grpSpPr>
        <p:sp>
          <p:nvSpPr>
            <p:cNvPr id="25" name="AutoShape 23"/>
            <p:cNvSpPr>
              <a:spLocks noChangeArrowheads="1"/>
            </p:cNvSpPr>
            <p:nvPr/>
          </p:nvSpPr>
          <p:spPr bwMode="gray">
            <a:xfrm>
              <a:off x="1422" y="2247"/>
              <a:ext cx="3040" cy="334"/>
            </a:xfrm>
            <a:prstGeom prst="roundRect">
              <a:avLst>
                <a:gd name="adj" fmla="val 50000"/>
              </a:avLst>
            </a:prstGeom>
            <a:ln>
              <a:headEnd/>
              <a:tailEnd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endParaRPr lang="ru-RU"/>
            </a:p>
          </p:txBody>
        </p:sp>
        <p:sp>
          <p:nvSpPr>
            <p:cNvPr id="26" name="Text Box 31"/>
            <p:cNvSpPr txBox="1">
              <a:spLocks noChangeArrowheads="1"/>
            </p:cNvSpPr>
            <p:nvPr/>
          </p:nvSpPr>
          <p:spPr bwMode="gray">
            <a:xfrm>
              <a:off x="1525" y="2295"/>
              <a:ext cx="2633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28398" dir="3806097" algn="ct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endParaRPr lang="en-US" sz="2000" dirty="0">
                <a:solidFill>
                  <a:srgbClr val="000000"/>
                </a:solidFill>
              </a:endParaRPr>
            </a:p>
          </p:txBody>
        </p:sp>
        <p:grpSp>
          <p:nvGrpSpPr>
            <p:cNvPr id="27" name="Group 69"/>
            <p:cNvGrpSpPr>
              <a:grpSpLocks/>
            </p:cNvGrpSpPr>
            <p:nvPr/>
          </p:nvGrpSpPr>
          <p:grpSpPr bwMode="auto">
            <a:xfrm>
              <a:off x="1270" y="2294"/>
              <a:ext cx="266" cy="298"/>
              <a:chOff x="1416" y="2246"/>
              <a:chExt cx="266" cy="298"/>
            </a:xfrm>
          </p:grpSpPr>
          <p:sp>
            <p:nvSpPr>
              <p:cNvPr id="28" name="Text Box 70"/>
              <p:cNvSpPr txBox="1">
                <a:spLocks noChangeArrowheads="1"/>
              </p:cNvSpPr>
              <p:nvPr/>
            </p:nvSpPr>
            <p:spPr bwMode="gray">
              <a:xfrm>
                <a:off x="1435" y="2267"/>
                <a:ext cx="196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b="1">
                    <a:solidFill>
                      <a:srgbClr val="FFFFFF"/>
                    </a:solidFill>
                  </a:rPr>
                  <a:t>3</a:t>
                </a:r>
              </a:p>
            </p:txBody>
          </p:sp>
          <p:grpSp>
            <p:nvGrpSpPr>
              <p:cNvPr id="29" name="Group 71"/>
              <p:cNvGrpSpPr>
                <a:grpSpLocks/>
              </p:cNvGrpSpPr>
              <p:nvPr/>
            </p:nvGrpSpPr>
            <p:grpSpPr bwMode="auto">
              <a:xfrm>
                <a:off x="1416" y="2246"/>
                <a:ext cx="266" cy="298"/>
                <a:chOff x="1415" y="1276"/>
                <a:chExt cx="266" cy="298"/>
              </a:xfrm>
            </p:grpSpPr>
            <p:pic>
              <p:nvPicPr>
                <p:cNvPr id="31" name="Picture 72" descr="Picture2"/>
                <p:cNvPicPr>
                  <a:picLocks noChangeAspect="1" noChangeArrowheads="1"/>
                </p:cNvPicPr>
                <p:nvPr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434" y="1521"/>
                  <a:ext cx="230" cy="53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sp>
              <p:nvSpPr>
                <p:cNvPr id="32" name="Oval 73"/>
                <p:cNvSpPr>
                  <a:spLocks noChangeArrowheads="1"/>
                </p:cNvSpPr>
                <p:nvPr/>
              </p:nvSpPr>
              <p:spPr bwMode="gray">
                <a:xfrm flipH="1">
                  <a:off x="1415" y="1276"/>
                  <a:ext cx="266" cy="266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10E470"/>
                    </a:gs>
                    <a:gs pos="100000">
                      <a:srgbClr val="10E470">
                        <a:gamma/>
                        <a:shade val="57255"/>
                        <a:invGamma/>
                      </a:srgbClr>
                    </a:gs>
                  </a:gsLst>
                  <a:path path="rect">
                    <a:fillToRect t="100000" r="100000"/>
                  </a:path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algn="ctr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152400" dir="16200000" sy="-100000" rotWithShape="0">
                          <a:schemeClr val="bg2">
                            <a:alpha val="50000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33" name="Oval 74"/>
                <p:cNvSpPr>
                  <a:spLocks noChangeArrowheads="1"/>
                </p:cNvSpPr>
                <p:nvPr/>
              </p:nvSpPr>
              <p:spPr bwMode="gray">
                <a:xfrm flipH="1">
                  <a:off x="1422" y="1282"/>
                  <a:ext cx="254" cy="254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10E470">
                        <a:gamma/>
                        <a:shade val="63529"/>
                        <a:invGamma/>
                      </a:srgbClr>
                    </a:gs>
                    <a:gs pos="100000">
                      <a:srgbClr val="10E470">
                        <a:alpha val="85001"/>
                      </a:srgbClr>
                    </a:gs>
                  </a:gsLst>
                  <a:lin ang="189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algn="ctr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152400" dir="16200000" sy="-100000" rotWithShape="0">
                          <a:schemeClr val="bg2">
                            <a:alpha val="50000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pic>
              <p:nvPicPr>
                <p:cNvPr id="34" name="Picture 75" descr="Picture1"/>
                <p:cNvPicPr>
                  <a:picLocks noChangeAspect="1" noChangeArrowheads="1"/>
                </p:cNvPicPr>
                <p:nvPr/>
              </p:nvPicPr>
              <p:blipFill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496" y="1278"/>
                  <a:ext cx="174" cy="174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  <p:sp>
            <p:nvSpPr>
              <p:cNvPr id="30" name="Text Box 76"/>
              <p:cNvSpPr txBox="1">
                <a:spLocks noChangeArrowheads="1"/>
              </p:cNvSpPr>
              <p:nvPr/>
            </p:nvSpPr>
            <p:spPr bwMode="gray">
              <a:xfrm>
                <a:off x="1442" y="2262"/>
                <a:ext cx="196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b="1">
                    <a:solidFill>
                      <a:srgbClr val="FFFFFF"/>
                    </a:solidFill>
                  </a:rPr>
                  <a:t>3</a:t>
                </a:r>
              </a:p>
            </p:txBody>
          </p:sp>
        </p:grpSp>
      </p:grpSp>
      <p:grpSp>
        <p:nvGrpSpPr>
          <p:cNvPr id="35" name="Group 95"/>
          <p:cNvGrpSpPr>
            <a:grpSpLocks/>
          </p:cNvGrpSpPr>
          <p:nvPr/>
        </p:nvGrpSpPr>
        <p:grpSpPr bwMode="auto">
          <a:xfrm>
            <a:off x="2020638" y="4028224"/>
            <a:ext cx="5070475" cy="547687"/>
            <a:chOff x="1268" y="2727"/>
            <a:chExt cx="3194" cy="345"/>
          </a:xfrm>
        </p:grpSpPr>
        <p:sp>
          <p:nvSpPr>
            <p:cNvPr id="36" name="AutoShape 33"/>
            <p:cNvSpPr>
              <a:spLocks noChangeArrowheads="1"/>
            </p:cNvSpPr>
            <p:nvPr/>
          </p:nvSpPr>
          <p:spPr bwMode="gray">
            <a:xfrm>
              <a:off x="1422" y="2727"/>
              <a:ext cx="3040" cy="334"/>
            </a:xfrm>
            <a:prstGeom prst="roundRect">
              <a:avLst>
                <a:gd name="adj" fmla="val 50000"/>
              </a:avLst>
            </a:prstGeom>
            <a:ln>
              <a:headEnd/>
              <a:tailEnd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endParaRPr lang="ru-RU"/>
            </a:p>
          </p:txBody>
        </p:sp>
        <p:sp>
          <p:nvSpPr>
            <p:cNvPr id="37" name="Text Box 41"/>
            <p:cNvSpPr txBox="1">
              <a:spLocks noChangeArrowheads="1"/>
            </p:cNvSpPr>
            <p:nvPr/>
          </p:nvSpPr>
          <p:spPr bwMode="gray">
            <a:xfrm>
              <a:off x="1525" y="2775"/>
              <a:ext cx="2633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28398" dir="3806097" algn="ct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endParaRPr lang="en-US" sz="2000" dirty="0">
                <a:solidFill>
                  <a:srgbClr val="000000"/>
                </a:solidFill>
              </a:endParaRPr>
            </a:p>
          </p:txBody>
        </p:sp>
        <p:grpSp>
          <p:nvGrpSpPr>
            <p:cNvPr id="38" name="Group 77"/>
            <p:cNvGrpSpPr>
              <a:grpSpLocks/>
            </p:cNvGrpSpPr>
            <p:nvPr/>
          </p:nvGrpSpPr>
          <p:grpSpPr bwMode="auto">
            <a:xfrm>
              <a:off x="1268" y="2774"/>
              <a:ext cx="266" cy="298"/>
              <a:chOff x="1414" y="2726"/>
              <a:chExt cx="266" cy="298"/>
            </a:xfrm>
          </p:grpSpPr>
          <p:sp>
            <p:nvSpPr>
              <p:cNvPr id="39" name="Text Box 78"/>
              <p:cNvSpPr txBox="1">
                <a:spLocks noChangeArrowheads="1"/>
              </p:cNvSpPr>
              <p:nvPr/>
            </p:nvSpPr>
            <p:spPr bwMode="gray">
              <a:xfrm>
                <a:off x="1435" y="2748"/>
                <a:ext cx="196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b="1">
                    <a:solidFill>
                      <a:srgbClr val="FFFFFF"/>
                    </a:solidFill>
                  </a:rPr>
                  <a:t>4</a:t>
                </a:r>
              </a:p>
            </p:txBody>
          </p:sp>
          <p:grpSp>
            <p:nvGrpSpPr>
              <p:cNvPr id="40" name="Group 79"/>
              <p:cNvGrpSpPr>
                <a:grpSpLocks/>
              </p:cNvGrpSpPr>
              <p:nvPr/>
            </p:nvGrpSpPr>
            <p:grpSpPr bwMode="auto">
              <a:xfrm>
                <a:off x="1414" y="2726"/>
                <a:ext cx="266" cy="298"/>
                <a:chOff x="1415" y="1276"/>
                <a:chExt cx="266" cy="298"/>
              </a:xfrm>
            </p:grpSpPr>
            <p:pic>
              <p:nvPicPr>
                <p:cNvPr id="42" name="Picture 80" descr="Picture2"/>
                <p:cNvPicPr>
                  <a:picLocks noChangeAspect="1" noChangeArrowheads="1"/>
                </p:cNvPicPr>
                <p:nvPr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434" y="1521"/>
                  <a:ext cx="230" cy="53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sp>
              <p:nvSpPr>
                <p:cNvPr id="43" name="Oval 81"/>
                <p:cNvSpPr>
                  <a:spLocks noChangeArrowheads="1"/>
                </p:cNvSpPr>
                <p:nvPr/>
              </p:nvSpPr>
              <p:spPr bwMode="gray">
                <a:xfrm flipH="1">
                  <a:off x="1415" y="1276"/>
                  <a:ext cx="266" cy="266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CA55F9"/>
                    </a:gs>
                    <a:gs pos="100000">
                      <a:srgbClr val="CA55F9">
                        <a:gamma/>
                        <a:shade val="57255"/>
                        <a:invGamma/>
                      </a:srgbClr>
                    </a:gs>
                  </a:gsLst>
                  <a:path path="rect">
                    <a:fillToRect t="100000" r="100000"/>
                  </a:path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algn="ctr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152400" dir="16200000" sy="-100000" rotWithShape="0">
                          <a:schemeClr val="bg2">
                            <a:alpha val="50000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44" name="Oval 82"/>
                <p:cNvSpPr>
                  <a:spLocks noChangeArrowheads="1"/>
                </p:cNvSpPr>
                <p:nvPr/>
              </p:nvSpPr>
              <p:spPr bwMode="gray">
                <a:xfrm flipH="1">
                  <a:off x="1422" y="1282"/>
                  <a:ext cx="254" cy="254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CA55F9">
                        <a:gamma/>
                        <a:shade val="63529"/>
                        <a:invGamma/>
                      </a:srgbClr>
                    </a:gs>
                    <a:gs pos="100000">
                      <a:srgbClr val="CA55F9">
                        <a:alpha val="85001"/>
                      </a:srgbClr>
                    </a:gs>
                  </a:gsLst>
                  <a:lin ang="189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algn="ctr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152400" dir="16200000" sy="-100000" rotWithShape="0">
                          <a:schemeClr val="bg2">
                            <a:alpha val="50000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pic>
              <p:nvPicPr>
                <p:cNvPr id="45" name="Picture 83" descr="Picture1"/>
                <p:cNvPicPr>
                  <a:picLocks noChangeAspect="1" noChangeArrowheads="1"/>
                </p:cNvPicPr>
                <p:nvPr/>
              </p:nvPicPr>
              <p:blipFill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496" y="1278"/>
                  <a:ext cx="174" cy="174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  <p:sp>
            <p:nvSpPr>
              <p:cNvPr id="41" name="Text Box 84"/>
              <p:cNvSpPr txBox="1">
                <a:spLocks noChangeArrowheads="1"/>
              </p:cNvSpPr>
              <p:nvPr/>
            </p:nvSpPr>
            <p:spPr bwMode="gray">
              <a:xfrm>
                <a:off x="1440" y="2742"/>
                <a:ext cx="196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b="1">
                    <a:solidFill>
                      <a:srgbClr val="FFFFFF"/>
                    </a:solidFill>
                  </a:rPr>
                  <a:t>4</a:t>
                </a:r>
              </a:p>
            </p:txBody>
          </p:sp>
        </p:grpSp>
      </p:grpSp>
      <p:grpSp>
        <p:nvGrpSpPr>
          <p:cNvPr id="46" name="Group 96"/>
          <p:cNvGrpSpPr>
            <a:grpSpLocks/>
          </p:cNvGrpSpPr>
          <p:nvPr/>
        </p:nvGrpSpPr>
        <p:grpSpPr bwMode="auto">
          <a:xfrm>
            <a:off x="2053894" y="4852391"/>
            <a:ext cx="5064125" cy="547687"/>
            <a:chOff x="1268" y="3207"/>
            <a:chExt cx="3190" cy="345"/>
          </a:xfrm>
        </p:grpSpPr>
        <p:sp>
          <p:nvSpPr>
            <p:cNvPr id="47" name="AutoShape 43"/>
            <p:cNvSpPr>
              <a:spLocks noChangeArrowheads="1"/>
            </p:cNvSpPr>
            <p:nvPr/>
          </p:nvSpPr>
          <p:spPr bwMode="gray">
            <a:xfrm>
              <a:off x="1418" y="3207"/>
              <a:ext cx="3040" cy="334"/>
            </a:xfrm>
            <a:prstGeom prst="roundRect">
              <a:avLst>
                <a:gd name="adj" fmla="val 50000"/>
              </a:avLst>
            </a:prstGeom>
            <a:ln>
              <a:headEnd/>
              <a:tailEnd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endParaRPr lang="ru-RU"/>
            </a:p>
          </p:txBody>
        </p:sp>
        <p:sp>
          <p:nvSpPr>
            <p:cNvPr id="48" name="Text Box 52"/>
            <p:cNvSpPr txBox="1">
              <a:spLocks noChangeArrowheads="1"/>
            </p:cNvSpPr>
            <p:nvPr/>
          </p:nvSpPr>
          <p:spPr bwMode="gray">
            <a:xfrm>
              <a:off x="1521" y="3255"/>
              <a:ext cx="2633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28398" dir="3806097" algn="ct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ru-RU" sz="2000" dirty="0" smtClean="0">
                  <a:solidFill>
                    <a:srgbClr val="000000"/>
                  </a:solidFill>
                </a:rPr>
                <a:t>Проект «Уголок, что сердцу мил»</a:t>
              </a:r>
              <a:endParaRPr lang="en-US" sz="2000" dirty="0">
                <a:solidFill>
                  <a:srgbClr val="000000"/>
                </a:solidFill>
              </a:endParaRPr>
            </a:p>
          </p:txBody>
        </p:sp>
        <p:grpSp>
          <p:nvGrpSpPr>
            <p:cNvPr id="49" name="Group 85"/>
            <p:cNvGrpSpPr>
              <a:grpSpLocks/>
            </p:cNvGrpSpPr>
            <p:nvPr/>
          </p:nvGrpSpPr>
          <p:grpSpPr bwMode="auto">
            <a:xfrm>
              <a:off x="1268" y="3254"/>
              <a:ext cx="266" cy="298"/>
              <a:chOff x="1414" y="3206"/>
              <a:chExt cx="266" cy="298"/>
            </a:xfrm>
          </p:grpSpPr>
          <p:grpSp>
            <p:nvGrpSpPr>
              <p:cNvPr id="50" name="Group 86"/>
              <p:cNvGrpSpPr>
                <a:grpSpLocks/>
              </p:cNvGrpSpPr>
              <p:nvPr/>
            </p:nvGrpSpPr>
            <p:grpSpPr bwMode="auto">
              <a:xfrm>
                <a:off x="1414" y="3206"/>
                <a:ext cx="266" cy="298"/>
                <a:chOff x="1415" y="1276"/>
                <a:chExt cx="266" cy="298"/>
              </a:xfrm>
            </p:grpSpPr>
            <p:pic>
              <p:nvPicPr>
                <p:cNvPr id="52" name="Picture 87" descr="Picture2"/>
                <p:cNvPicPr>
                  <a:picLocks noChangeAspect="1" noChangeArrowheads="1"/>
                </p:cNvPicPr>
                <p:nvPr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434" y="1521"/>
                  <a:ext cx="230" cy="53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sp>
              <p:nvSpPr>
                <p:cNvPr id="53" name="Oval 88"/>
                <p:cNvSpPr>
                  <a:spLocks noChangeArrowheads="1"/>
                </p:cNvSpPr>
                <p:nvPr/>
              </p:nvSpPr>
              <p:spPr bwMode="gray">
                <a:xfrm flipH="1">
                  <a:off x="1415" y="1276"/>
                  <a:ext cx="266" cy="266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4D98E3"/>
                    </a:gs>
                    <a:gs pos="100000">
                      <a:srgbClr val="4D98E3">
                        <a:gamma/>
                        <a:shade val="57255"/>
                        <a:invGamma/>
                      </a:srgbClr>
                    </a:gs>
                  </a:gsLst>
                  <a:path path="rect">
                    <a:fillToRect t="100000" r="100000"/>
                  </a:path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algn="ctr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152400" dir="16200000" sy="-100000" rotWithShape="0">
                          <a:schemeClr val="bg2">
                            <a:alpha val="50000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54" name="Oval 89"/>
                <p:cNvSpPr>
                  <a:spLocks noChangeArrowheads="1"/>
                </p:cNvSpPr>
                <p:nvPr/>
              </p:nvSpPr>
              <p:spPr bwMode="gray">
                <a:xfrm flipH="1">
                  <a:off x="1422" y="1282"/>
                  <a:ext cx="254" cy="254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4D98E3">
                        <a:gamma/>
                        <a:shade val="63529"/>
                        <a:invGamma/>
                      </a:srgbClr>
                    </a:gs>
                    <a:gs pos="100000">
                      <a:srgbClr val="4D98E3">
                        <a:alpha val="85001"/>
                      </a:srgbClr>
                    </a:gs>
                  </a:gsLst>
                  <a:lin ang="189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algn="ctr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152400" dir="16200000" sy="-100000" rotWithShape="0">
                          <a:schemeClr val="bg2">
                            <a:alpha val="50000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pic>
              <p:nvPicPr>
                <p:cNvPr id="55" name="Picture 90" descr="Picture1"/>
                <p:cNvPicPr>
                  <a:picLocks noChangeAspect="1" noChangeArrowheads="1"/>
                </p:cNvPicPr>
                <p:nvPr/>
              </p:nvPicPr>
              <p:blipFill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496" y="1278"/>
                  <a:ext cx="174" cy="174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  <p:sp>
            <p:nvSpPr>
              <p:cNvPr id="51" name="Text Box 91"/>
              <p:cNvSpPr txBox="1">
                <a:spLocks noChangeArrowheads="1"/>
              </p:cNvSpPr>
              <p:nvPr/>
            </p:nvSpPr>
            <p:spPr bwMode="gray">
              <a:xfrm>
                <a:off x="1440" y="3222"/>
                <a:ext cx="196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b="1" dirty="0">
                    <a:solidFill>
                      <a:srgbClr val="FFFFFF"/>
                    </a:solidFill>
                  </a:rPr>
                  <a:t>5</a:t>
                </a:r>
              </a:p>
            </p:txBody>
          </p:sp>
        </p:grpSp>
      </p:grpSp>
      <p:sp>
        <p:nvSpPr>
          <p:cNvPr id="56" name="Прямоугольник 55"/>
          <p:cNvSpPr/>
          <p:nvPr/>
        </p:nvSpPr>
        <p:spPr>
          <a:xfrm>
            <a:off x="2581689" y="4044099"/>
            <a:ext cx="311194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>
                <a:solidFill>
                  <a:srgbClr val="000000"/>
                </a:solidFill>
              </a:rPr>
              <a:t>Проект «Школьная летопись»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7" name="Прямоугольник 56"/>
          <p:cNvSpPr/>
          <p:nvPr/>
        </p:nvSpPr>
        <p:spPr>
          <a:xfrm>
            <a:off x="2479344" y="3266224"/>
            <a:ext cx="295292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>
                <a:solidFill>
                  <a:srgbClr val="000000"/>
                </a:solidFill>
              </a:rPr>
              <a:t>Проект «Коми </a:t>
            </a:r>
            <a:r>
              <a:rPr lang="ru-RU" dirty="0" err="1">
                <a:solidFill>
                  <a:srgbClr val="000000"/>
                </a:solidFill>
              </a:rPr>
              <a:t>мультстудия</a:t>
            </a:r>
            <a:r>
              <a:rPr lang="ru-RU" dirty="0">
                <a:solidFill>
                  <a:srgbClr val="000000"/>
                </a:solidFill>
              </a:rPr>
              <a:t>»</a:t>
            </a:r>
            <a:endParaRPr lang="en-US" dirty="0">
              <a:solidFill>
                <a:srgbClr val="000000"/>
              </a:solidFill>
            </a:endParaRPr>
          </a:p>
        </p:txBody>
      </p:sp>
      <p:grpSp>
        <p:nvGrpSpPr>
          <p:cNvPr id="69" name="Group 92"/>
          <p:cNvGrpSpPr>
            <a:grpSpLocks/>
          </p:cNvGrpSpPr>
          <p:nvPr/>
        </p:nvGrpSpPr>
        <p:grpSpPr bwMode="auto">
          <a:xfrm>
            <a:off x="2057069" y="1793023"/>
            <a:ext cx="5019675" cy="563563"/>
            <a:chOff x="1269" y="1324"/>
            <a:chExt cx="3162" cy="355"/>
          </a:xfrm>
        </p:grpSpPr>
        <p:sp>
          <p:nvSpPr>
            <p:cNvPr id="70" name="AutoShape 3"/>
            <p:cNvSpPr>
              <a:spLocks noChangeArrowheads="1"/>
            </p:cNvSpPr>
            <p:nvPr/>
          </p:nvSpPr>
          <p:spPr bwMode="gray">
            <a:xfrm>
              <a:off x="1391" y="1345"/>
              <a:ext cx="3040" cy="334"/>
            </a:xfrm>
            <a:prstGeom prst="roundRect">
              <a:avLst>
                <a:gd name="adj" fmla="val 50000"/>
              </a:avLst>
            </a:prstGeom>
            <a:ln>
              <a:headEnd/>
              <a:tailEnd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endParaRPr lang="ru-RU"/>
            </a:p>
          </p:txBody>
        </p:sp>
        <p:sp>
          <p:nvSpPr>
            <p:cNvPr id="71" name="Text Box 4"/>
            <p:cNvSpPr txBox="1">
              <a:spLocks noChangeArrowheads="1"/>
            </p:cNvSpPr>
            <p:nvPr/>
          </p:nvSpPr>
          <p:spPr bwMode="gray">
            <a:xfrm>
              <a:off x="1525" y="1342"/>
              <a:ext cx="2633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28398" dir="3806097" algn="ct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ru-RU" sz="2000" dirty="0" smtClean="0">
                  <a:solidFill>
                    <a:srgbClr val="000000"/>
                  </a:solidFill>
                </a:rPr>
                <a:t>Проект «Память» </a:t>
              </a:r>
              <a:endParaRPr lang="en-US" sz="2000" dirty="0">
                <a:solidFill>
                  <a:srgbClr val="000000"/>
                </a:solidFill>
              </a:endParaRPr>
            </a:p>
          </p:txBody>
        </p:sp>
        <p:grpSp>
          <p:nvGrpSpPr>
            <p:cNvPr id="72" name="Group 55"/>
            <p:cNvGrpSpPr>
              <a:grpSpLocks/>
            </p:cNvGrpSpPr>
            <p:nvPr/>
          </p:nvGrpSpPr>
          <p:grpSpPr bwMode="auto">
            <a:xfrm>
              <a:off x="1269" y="1324"/>
              <a:ext cx="266" cy="351"/>
              <a:chOff x="1415" y="1276"/>
              <a:chExt cx="266" cy="351"/>
            </a:xfrm>
          </p:grpSpPr>
          <p:grpSp>
            <p:nvGrpSpPr>
              <p:cNvPr id="73" name="Group 56"/>
              <p:cNvGrpSpPr>
                <a:grpSpLocks/>
              </p:cNvGrpSpPr>
              <p:nvPr/>
            </p:nvGrpSpPr>
            <p:grpSpPr bwMode="auto">
              <a:xfrm>
                <a:off x="1415" y="1276"/>
                <a:ext cx="266" cy="351"/>
                <a:chOff x="1415" y="1276"/>
                <a:chExt cx="266" cy="351"/>
              </a:xfrm>
            </p:grpSpPr>
            <p:pic>
              <p:nvPicPr>
                <p:cNvPr id="75" name="Picture 57" descr="Picture2"/>
                <p:cNvPicPr>
                  <a:picLocks noChangeAspect="1" noChangeArrowheads="1"/>
                </p:cNvPicPr>
                <p:nvPr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422" y="1574"/>
                  <a:ext cx="230" cy="53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sp>
              <p:nvSpPr>
                <p:cNvPr id="76" name="Oval 58"/>
                <p:cNvSpPr>
                  <a:spLocks noChangeArrowheads="1"/>
                </p:cNvSpPr>
                <p:nvPr/>
              </p:nvSpPr>
              <p:spPr bwMode="gray">
                <a:xfrm flipH="1">
                  <a:off x="1415" y="1276"/>
                  <a:ext cx="266" cy="266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FF9900"/>
                    </a:gs>
                    <a:gs pos="100000">
                      <a:srgbClr val="FF9900">
                        <a:gamma/>
                        <a:shade val="57255"/>
                        <a:invGamma/>
                      </a:srgbClr>
                    </a:gs>
                  </a:gsLst>
                  <a:path path="rect">
                    <a:fillToRect t="100000" r="100000"/>
                  </a:path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algn="ctr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152400" dir="16200000" sy="-100000" rotWithShape="0">
                          <a:schemeClr val="bg2">
                            <a:alpha val="50000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77" name="Oval 59"/>
                <p:cNvSpPr>
                  <a:spLocks noChangeArrowheads="1"/>
                </p:cNvSpPr>
                <p:nvPr/>
              </p:nvSpPr>
              <p:spPr bwMode="gray">
                <a:xfrm flipH="1">
                  <a:off x="1422" y="1282"/>
                  <a:ext cx="254" cy="254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FF9900">
                        <a:gamma/>
                        <a:shade val="63529"/>
                        <a:invGamma/>
                      </a:srgbClr>
                    </a:gs>
                    <a:gs pos="100000">
                      <a:srgbClr val="FF9900">
                        <a:alpha val="85001"/>
                      </a:srgbClr>
                    </a:gs>
                  </a:gsLst>
                  <a:lin ang="189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algn="ctr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152400" dir="16200000" sy="-100000" rotWithShape="0">
                          <a:schemeClr val="bg2">
                            <a:alpha val="50000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pic>
              <p:nvPicPr>
                <p:cNvPr id="78" name="Picture 60" descr="Picture1"/>
                <p:cNvPicPr>
                  <a:picLocks noChangeAspect="1" noChangeArrowheads="1"/>
                </p:cNvPicPr>
                <p:nvPr/>
              </p:nvPicPr>
              <p:blipFill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496" y="1278"/>
                  <a:ext cx="174" cy="174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  <p:sp>
            <p:nvSpPr>
              <p:cNvPr id="74" name="Text Box 61"/>
              <p:cNvSpPr txBox="1">
                <a:spLocks noChangeArrowheads="1"/>
              </p:cNvSpPr>
              <p:nvPr/>
            </p:nvSpPr>
            <p:spPr bwMode="gray">
              <a:xfrm>
                <a:off x="1441" y="1292"/>
                <a:ext cx="196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b="1" dirty="0">
                    <a:solidFill>
                      <a:srgbClr val="FFFFFF"/>
                    </a:solidFill>
                  </a:rPr>
                  <a:t>1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5835461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>
                <a:solidFill>
                  <a:srgbClr val="002060"/>
                </a:solidFill>
                <a:latin typeface="Arial Black" panose="020B0A04020102020204" pitchFamily="34" charset="0"/>
              </a:rPr>
              <a:t>Проект «Память» </a:t>
            </a:r>
            <a:r>
              <a:rPr lang="en-US" b="1" dirty="0">
                <a:solidFill>
                  <a:srgbClr val="002060"/>
                </a:solidFill>
                <a:latin typeface="Arial Black" panose="020B0A04020102020204" pitchFamily="34" charset="0"/>
              </a:rPr>
              <a:t/>
            </a:r>
            <a:br>
              <a:rPr lang="en-US" b="1" dirty="0">
                <a:solidFill>
                  <a:srgbClr val="002060"/>
                </a:solidFill>
                <a:latin typeface="Arial Black" panose="020B0A04020102020204" pitchFamily="34" charset="0"/>
              </a:rPr>
            </a:br>
            <a:endParaRPr lang="ru-RU" b="1" dirty="0">
              <a:solidFill>
                <a:srgbClr val="002060"/>
              </a:solidFill>
              <a:latin typeface="Arial Black" panose="020B0A04020102020204" pitchFamily="34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36522" y="1757363"/>
            <a:ext cx="7211138" cy="823912"/>
          </a:xfrm>
        </p:spPr>
        <p:txBody>
          <a:bodyPr/>
          <a:lstStyle/>
          <a:p>
            <a:r>
              <a:rPr lang="ru-RU" dirty="0"/>
              <a:t>Проект патриотической направленности. </a:t>
            </a:r>
          </a:p>
          <a:p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ru-RU" dirty="0"/>
              <a:t>Установка мемориальной доски участнику Афганской войны (при поддержке Союза ветеранов Афганистана, Чечни и локальных войн г. Усинска)</a:t>
            </a:r>
          </a:p>
          <a:p>
            <a:endParaRPr lang="ru-RU" dirty="0"/>
          </a:p>
        </p:txBody>
      </p:sp>
      <p:pic>
        <p:nvPicPr>
          <p:cNvPr id="9" name="Объект 8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758" y="2205894"/>
            <a:ext cx="2368600" cy="1601109"/>
          </a:xfrm>
        </p:spPr>
      </p:pic>
      <p:pic>
        <p:nvPicPr>
          <p:cNvPr id="7" name="Объект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4575" y="2737104"/>
            <a:ext cx="2304144" cy="1530096"/>
          </a:xfrm>
          <a:prstGeom prst="rect">
            <a:avLst/>
          </a:prstGeom>
        </p:spPr>
      </p:pic>
      <p:pic>
        <p:nvPicPr>
          <p:cNvPr id="8" name="Объект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965" y="4468368"/>
            <a:ext cx="2780061" cy="1846134"/>
          </a:xfrm>
          <a:prstGeom prst="rect">
            <a:avLst/>
          </a:prstGeom>
        </p:spPr>
      </p:pic>
      <p:pic>
        <p:nvPicPr>
          <p:cNvPr id="10" name="Объект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51022" y="4353839"/>
            <a:ext cx="1455089" cy="21917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8146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5081" y="128908"/>
            <a:ext cx="7886700" cy="1325563"/>
          </a:xfrm>
        </p:spPr>
        <p:txBody>
          <a:bodyPr/>
          <a:lstStyle/>
          <a:p>
            <a:pPr algn="ctr"/>
            <a:r>
              <a:rPr lang="ru-RU" b="1" dirty="0">
                <a:solidFill>
                  <a:srgbClr val="002060"/>
                </a:solidFill>
                <a:latin typeface="Arial Black" panose="020B0A04020102020204" pitchFamily="34" charset="0"/>
              </a:rPr>
              <a:t>Проект «Клуб настольных и интеллектуальных игр»</a:t>
            </a:r>
            <a:endParaRPr lang="en-US" b="1" dirty="0">
              <a:solidFill>
                <a:srgbClr val="002060"/>
              </a:solidFill>
              <a:latin typeface="Arial Black" panose="020B0A04020102020204" pitchFamily="34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54923" y="1612583"/>
            <a:ext cx="3868340" cy="823912"/>
          </a:xfrm>
        </p:spPr>
        <p:txBody>
          <a:bodyPr>
            <a:noAutofit/>
          </a:bodyPr>
          <a:lstStyle/>
          <a:p>
            <a:r>
              <a:rPr lang="ru-RU" sz="3600" dirty="0" smtClean="0"/>
              <a:t>Проект для развлечений.</a:t>
            </a:r>
            <a:endParaRPr lang="ru-RU" sz="3600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ru-RU" dirty="0" smtClean="0"/>
              <a:t>Победители муниципального молодёжного конкурса проектов «Ты нужен Республике».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quarter" idx="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9170" y="1676691"/>
            <a:ext cx="3887788" cy="2336239"/>
          </a:xfrm>
        </p:spPr>
      </p:pic>
      <p:pic>
        <p:nvPicPr>
          <p:cNvPr id="8" name="Объект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5099" y="4157710"/>
            <a:ext cx="1696329" cy="2336239"/>
          </a:xfrm>
          <a:prstGeom prst="rect">
            <a:avLst/>
          </a:prstGeom>
        </p:spPr>
      </p:pic>
      <p:sp>
        <p:nvSpPr>
          <p:cNvPr id="9" name="Объект 3"/>
          <p:cNvSpPr txBox="1">
            <a:spLocks/>
          </p:cNvSpPr>
          <p:nvPr/>
        </p:nvSpPr>
        <p:spPr>
          <a:xfrm>
            <a:off x="654923" y="2505075"/>
            <a:ext cx="3868340" cy="36845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mtClean="0"/>
              <a:t>Победители муниципального молодёжного конкурса проектов «Ты нужен Республике».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5895618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1920" y="365128"/>
            <a:ext cx="8816339" cy="1325563"/>
          </a:xfrm>
        </p:spPr>
        <p:txBody>
          <a:bodyPr/>
          <a:lstStyle/>
          <a:p>
            <a:pPr algn="ctr"/>
            <a:r>
              <a:rPr lang="ru-RU" b="1" dirty="0">
                <a:solidFill>
                  <a:srgbClr val="002060"/>
                </a:solidFill>
                <a:latin typeface="Arial Black" panose="020B0A04020102020204" pitchFamily="34" charset="0"/>
              </a:rPr>
              <a:t>Проект «Коми </a:t>
            </a:r>
            <a:r>
              <a:rPr lang="ru-RU" b="1" dirty="0" err="1">
                <a:solidFill>
                  <a:srgbClr val="002060"/>
                </a:solidFill>
                <a:latin typeface="Arial Black" panose="020B0A04020102020204" pitchFamily="34" charset="0"/>
              </a:rPr>
              <a:t>мультстудия</a:t>
            </a:r>
            <a:r>
              <a:rPr lang="ru-RU" b="1" dirty="0">
                <a:solidFill>
                  <a:srgbClr val="002060"/>
                </a:solidFill>
                <a:latin typeface="Arial Black" panose="020B0A04020102020204" pitchFamily="34" charset="0"/>
              </a:rPr>
              <a:t>»</a:t>
            </a:r>
            <a:endParaRPr lang="en-US" b="1" dirty="0">
              <a:solidFill>
                <a:srgbClr val="002060"/>
              </a:solidFill>
              <a:latin typeface="Arial Black" panose="020B0A04020102020204" pitchFamily="34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68882" y="1254443"/>
            <a:ext cx="3868340" cy="823912"/>
          </a:xfrm>
        </p:spPr>
        <p:txBody>
          <a:bodyPr/>
          <a:lstStyle/>
          <a:p>
            <a:r>
              <a:rPr lang="ru-RU" dirty="0" smtClean="0"/>
              <a:t>Инновационный проект.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/>
          </a:bodyPr>
          <a:lstStyle/>
          <a:p>
            <a:r>
              <a:rPr lang="ru-RU" dirty="0" smtClean="0"/>
              <a:t>В год инноваций и в год празднования 100-летия Республики коми в рамках XVII Конкурса </a:t>
            </a:r>
            <a:r>
              <a:rPr lang="ru-RU" dirty="0"/>
              <a:t>социальных и культурных проектов </a:t>
            </a:r>
            <a:r>
              <a:rPr lang="ru-RU" dirty="0" smtClean="0"/>
              <a:t>ПАО </a:t>
            </a:r>
            <a:r>
              <a:rPr lang="ru-RU" dirty="0"/>
              <a:t>«ЛУКОЙЛ» в Республике Коми и </a:t>
            </a:r>
            <a:r>
              <a:rPr lang="ru-RU" dirty="0" smtClean="0"/>
              <a:t>Ненецком </a:t>
            </a:r>
            <a:r>
              <a:rPr lang="ru-RU" dirty="0"/>
              <a:t>автономном округе 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quarter" idx="4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2454" y="1299673"/>
            <a:ext cx="1547386" cy="3228635"/>
          </a:xfrm>
        </p:spPr>
      </p:pic>
      <p:pic>
        <p:nvPicPr>
          <p:cNvPr id="8" name="Объект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5060" y="1328928"/>
            <a:ext cx="2003660" cy="2772659"/>
          </a:xfrm>
          <a:prstGeom prst="rect">
            <a:avLst/>
          </a:prstGeom>
        </p:spPr>
      </p:pic>
      <p:pic>
        <p:nvPicPr>
          <p:cNvPr id="9" name="Объект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4324" y="4578096"/>
            <a:ext cx="2494396" cy="1124204"/>
          </a:xfrm>
          <a:prstGeom prst="rect">
            <a:avLst/>
          </a:prstGeom>
        </p:spPr>
      </p:pic>
      <p:pic>
        <p:nvPicPr>
          <p:cNvPr id="10" name="Объект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2281" y="4632510"/>
            <a:ext cx="1302487" cy="2229298"/>
          </a:xfrm>
          <a:prstGeom prst="rect">
            <a:avLst/>
          </a:prstGeom>
        </p:spPr>
      </p:pic>
      <p:pic>
        <p:nvPicPr>
          <p:cNvPr id="11" name="Рисунок 10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9523" y="2913888"/>
            <a:ext cx="894601" cy="12313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84259876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9060" y="365128"/>
            <a:ext cx="8663940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>
                <a:solidFill>
                  <a:srgbClr val="002060"/>
                </a:solidFill>
                <a:latin typeface="Arial Black" panose="020B0A04020102020204" pitchFamily="34" charset="0"/>
              </a:rPr>
              <a:t>Проект «Школьная летопись»</a:t>
            </a:r>
            <a:r>
              <a:rPr lang="en-US" dirty="0">
                <a:solidFill>
                  <a:srgbClr val="000000"/>
                </a:solidFill>
              </a:rPr>
              <a:t/>
            </a:r>
            <a:br>
              <a:rPr lang="en-US" dirty="0">
                <a:solidFill>
                  <a:srgbClr val="000000"/>
                </a:solidFill>
              </a:rPr>
            </a:b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998221" y="1315403"/>
            <a:ext cx="7617382" cy="823912"/>
          </a:xfrm>
        </p:spPr>
        <p:txBody>
          <a:bodyPr>
            <a:normAutofit fontScale="92500" lnSpcReduction="20000"/>
          </a:bodyPr>
          <a:lstStyle/>
          <a:p>
            <a:pPr algn="ctr"/>
            <a:r>
              <a:rPr lang="ru-RU" sz="2800" dirty="0" smtClean="0"/>
              <a:t>Проект «Народный бюджет».</a:t>
            </a:r>
          </a:p>
          <a:p>
            <a:pPr algn="ctr"/>
            <a:r>
              <a:rPr lang="ru-RU" sz="2800" dirty="0" smtClean="0"/>
              <a:t>Учебно-воспитательный проект.</a:t>
            </a:r>
            <a:endParaRPr lang="ru-RU" sz="2800" dirty="0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ru-RU" dirty="0"/>
              <a:t>Создание </a:t>
            </a:r>
            <a:r>
              <a:rPr lang="ru-RU" dirty="0" smtClean="0"/>
              <a:t>современной образовательной  </a:t>
            </a:r>
            <a:r>
              <a:rPr lang="ru-RU" dirty="0"/>
              <a:t>и </a:t>
            </a:r>
            <a:r>
              <a:rPr lang="ru-RU" dirty="0" smtClean="0"/>
              <a:t>информационной среды. </a:t>
            </a:r>
            <a:endParaRPr lang="ru-RU" dirty="0"/>
          </a:p>
        </p:txBody>
      </p:sp>
      <p:pic>
        <p:nvPicPr>
          <p:cNvPr id="7" name="Объект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668" y="2676692"/>
            <a:ext cx="2431483" cy="1620988"/>
          </a:xfrm>
          <a:prstGeom prst="rect">
            <a:avLst/>
          </a:prstGeom>
        </p:spPr>
      </p:pic>
      <p:pic>
        <p:nvPicPr>
          <p:cNvPr id="8" name="Объект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7849" y="2801940"/>
            <a:ext cx="1765910" cy="1677041"/>
          </a:xfrm>
          <a:prstGeom prst="rect">
            <a:avLst/>
          </a:prstGeom>
        </p:spPr>
      </p:pic>
      <p:pic>
        <p:nvPicPr>
          <p:cNvPr id="12" name="Объект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668" y="4682218"/>
            <a:ext cx="2909727" cy="1526614"/>
          </a:xfrm>
          <a:prstGeom prst="rect">
            <a:avLst/>
          </a:prstGeom>
        </p:spPr>
      </p:pic>
      <p:pic>
        <p:nvPicPr>
          <p:cNvPr id="13" name="Объект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90804" y="4719289"/>
            <a:ext cx="2517616" cy="14524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994330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7640" y="365128"/>
            <a:ext cx="8976359" cy="1325563"/>
          </a:xfrm>
        </p:spPr>
        <p:txBody>
          <a:bodyPr>
            <a:normAutofit fontScale="90000"/>
          </a:bodyPr>
          <a:lstStyle/>
          <a:p>
            <a:r>
              <a:rPr lang="ru-RU" dirty="0">
                <a:solidFill>
                  <a:srgbClr val="002060"/>
                </a:solidFill>
                <a:latin typeface="Arial Black" panose="020B0A04020102020204" pitchFamily="34" charset="0"/>
              </a:rPr>
              <a:t>Проект «Уголок, что сердцу мил»</a:t>
            </a:r>
            <a:r>
              <a:rPr lang="en-US" dirty="0">
                <a:solidFill>
                  <a:srgbClr val="002060"/>
                </a:solidFill>
                <a:latin typeface="Arial Black" panose="020B0A04020102020204" pitchFamily="34" charset="0"/>
              </a:rPr>
              <a:t/>
            </a:r>
            <a:br>
              <a:rPr lang="en-US" dirty="0">
                <a:solidFill>
                  <a:srgbClr val="002060"/>
                </a:solidFill>
                <a:latin typeface="Arial Black" panose="020B0A04020102020204" pitchFamily="34" charset="0"/>
              </a:rPr>
            </a:br>
            <a:endParaRPr lang="ru-RU" dirty="0">
              <a:solidFill>
                <a:srgbClr val="002060"/>
              </a:solidFill>
              <a:latin typeface="Arial Black" panose="020B0A04020102020204" pitchFamily="34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48258" y="1048703"/>
            <a:ext cx="5191838" cy="823912"/>
          </a:xfrm>
        </p:spPr>
        <p:txBody>
          <a:bodyPr>
            <a:normAutofit/>
          </a:bodyPr>
          <a:lstStyle/>
          <a:p>
            <a:r>
              <a:rPr lang="ru-RU" sz="3200" dirty="0" smtClean="0"/>
              <a:t>Краеведческий проект.</a:t>
            </a:r>
            <a:endParaRPr lang="ru-RU" sz="3200" dirty="0"/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674" y="2029967"/>
            <a:ext cx="1582493" cy="2743860"/>
          </a:xfrm>
        </p:spPr>
      </p:pic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568191" y="2566035"/>
            <a:ext cx="3887391" cy="3684588"/>
          </a:xfrm>
        </p:spPr>
        <p:txBody>
          <a:bodyPr>
            <a:normAutofit/>
          </a:bodyPr>
          <a:lstStyle/>
          <a:p>
            <a:r>
              <a:rPr lang="ru-RU" dirty="0"/>
              <a:t>В </a:t>
            </a:r>
            <a:r>
              <a:rPr lang="ru-RU" dirty="0" smtClean="0"/>
              <a:t>год </a:t>
            </a:r>
            <a:r>
              <a:rPr lang="ru-RU" dirty="0"/>
              <a:t>культурного наследия народов России </a:t>
            </a:r>
            <a:r>
              <a:rPr lang="ru-RU" dirty="0" smtClean="0"/>
              <a:t>в </a:t>
            </a:r>
            <a:r>
              <a:rPr lang="ru-RU" dirty="0"/>
              <a:t>рамках </a:t>
            </a:r>
            <a:r>
              <a:rPr lang="ru-RU" dirty="0" smtClean="0"/>
              <a:t>XVII</a:t>
            </a:r>
            <a:r>
              <a:rPr lang="en-US" dirty="0" smtClean="0"/>
              <a:t>I</a:t>
            </a:r>
            <a:r>
              <a:rPr lang="ru-RU" dirty="0" smtClean="0"/>
              <a:t> </a:t>
            </a:r>
            <a:r>
              <a:rPr lang="ru-RU" dirty="0"/>
              <a:t>Конкурса социальных и культурных проектов ПАО «ЛУКОЙЛ» в Республике Коми и Ненецком автономном округе </a:t>
            </a:r>
          </a:p>
          <a:p>
            <a:endParaRPr lang="ru-RU" dirty="0"/>
          </a:p>
        </p:txBody>
      </p:sp>
      <p:pic>
        <p:nvPicPr>
          <p:cNvPr id="8" name="Объект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2137" y="1185673"/>
            <a:ext cx="2195143" cy="1461986"/>
          </a:xfrm>
          <a:prstGeom prst="rect">
            <a:avLst/>
          </a:prstGeom>
        </p:spPr>
      </p:pic>
      <p:pic>
        <p:nvPicPr>
          <p:cNvPr id="9" name="Объект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0499" y="1044558"/>
            <a:ext cx="1036397" cy="1599527"/>
          </a:xfrm>
          <a:prstGeom prst="rect">
            <a:avLst/>
          </a:prstGeom>
        </p:spPr>
      </p:pic>
      <p:pic>
        <p:nvPicPr>
          <p:cNvPr id="10" name="Объект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271" y="5157307"/>
            <a:ext cx="3044137" cy="1371967"/>
          </a:xfrm>
          <a:prstGeom prst="rect">
            <a:avLst/>
          </a:prstGeom>
        </p:spPr>
      </p:pic>
      <p:pic>
        <p:nvPicPr>
          <p:cNvPr id="11" name="Объект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4017" y="3547872"/>
            <a:ext cx="2165894" cy="1624420"/>
          </a:xfrm>
          <a:prstGeom prst="rect">
            <a:avLst/>
          </a:prstGeom>
        </p:spPr>
      </p:pic>
      <p:pic>
        <p:nvPicPr>
          <p:cNvPr id="12" name="Объект 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7654" y="2029967"/>
            <a:ext cx="2214809" cy="1661107"/>
          </a:xfrm>
          <a:prstGeom prst="rect">
            <a:avLst/>
          </a:prstGeom>
        </p:spPr>
      </p:pic>
      <p:pic>
        <p:nvPicPr>
          <p:cNvPr id="13" name="Рисунок 12"/>
          <p:cNvPicPr/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383024" y="1157713"/>
            <a:ext cx="938707" cy="12928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04204572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1036</TotalTime>
  <Words>494</Words>
  <Application>Microsoft Office PowerPoint</Application>
  <PresentationFormat>Экран (4:3)</PresentationFormat>
  <Paragraphs>66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Office Theme</vt:lpstr>
      <vt:lpstr>  </vt:lpstr>
      <vt:lpstr>Презентация PowerPoint</vt:lpstr>
      <vt:lpstr>Презентация PowerPoint</vt:lpstr>
      <vt:lpstr> Портфолио  (презентация успешных проектов МБОУ «НШДС» д. Новикбож)</vt:lpstr>
      <vt:lpstr>Проект «Память»  </vt:lpstr>
      <vt:lpstr>Проект «Клуб настольных и интеллектуальных игр»</vt:lpstr>
      <vt:lpstr>Проект «Коми мультстудия»</vt:lpstr>
      <vt:lpstr>Проект «Школьная летопись» </vt:lpstr>
      <vt:lpstr>Проект «Уголок, что сердцу мил» </vt:lpstr>
      <vt:lpstr>Проект «Литературный сквер» </vt:lpstr>
      <vt:lpstr>Проект «С любовью к родной Республике» </vt:lpstr>
      <vt:lpstr>Проект «Снежный городок эколят» </vt:lpstr>
      <vt:lpstr>Конкурс школьных столовых </vt:lpstr>
      <vt:lpstr>  </vt:lpstr>
    </vt:vector>
  </TitlesOfParts>
  <Company>PJSC "New Engineering Technologies"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Name of presentation</dc:title>
  <dc:creator>Markasian, Pavel (KIEVH)</dc:creator>
  <cp:lastModifiedBy>Пользователь</cp:lastModifiedBy>
  <cp:revision>98</cp:revision>
  <dcterms:created xsi:type="dcterms:W3CDTF">2016-11-18T14:12:19Z</dcterms:created>
  <dcterms:modified xsi:type="dcterms:W3CDTF">2024-08-26T18:16:09Z</dcterms:modified>
</cp:coreProperties>
</file>