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6" r:id="rId3"/>
    <p:sldId id="267" r:id="rId4"/>
    <p:sldId id="265" r:id="rId5"/>
    <p:sldId id="257" r:id="rId6"/>
    <p:sldId id="261" r:id="rId7"/>
    <p:sldId id="263" r:id="rId8"/>
    <p:sldId id="264" r:id="rId9"/>
    <p:sldId id="269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65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12.05.2025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12.05.2025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12.05.2025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12.05.2025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12.05.2025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12.05.2025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12.05.2025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12.05.2025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12.05.2025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12.05.2025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12.05.2025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B4C71EC6-210F-42DE-9C53-41977AD35B3D}" type="datetimeFigureOut">
              <a:rPr lang="ru-RU" smtClean="0"/>
              <a:pPr/>
              <a:t>12.05.2025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azeta-respublika.ru/article.php/39072" TargetMode="External"/><Relationship Id="rId2" Type="http://schemas.openxmlformats.org/officeDocument/2006/relationships/hyperlink" Target="http://northgifts.ru/stati/kultura/komi-promyslovyy-kalendar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finugor.ru/node/43208" TargetMode="External"/><Relationship Id="rId4" Type="http://schemas.openxmlformats.org/officeDocument/2006/relationships/hyperlink" Target="http://www.komi.com/folk/komi/229.ht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komionline.ru/news/43962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api.ning.com/files/DGhaQe0o0DTd-0YuLo2MjUY092xiCIdJ7gBdflsTWX7wjFcIXj-53PX2YFp*Tersa7boADkqVqrHpFdbNtpD-p*A9WxU0rpi/kpcalendar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84721"/>
            <a:ext cx="7772400" cy="1656183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«Начальная школа – детский сад» д.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Новикбож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76872"/>
            <a:ext cx="6400800" cy="336192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Секция начальных классов «История и современность»</a:t>
            </a:r>
          </a:p>
          <a:p>
            <a:pPr>
              <a:defRPr/>
            </a:pP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Предмет: математика.</a:t>
            </a:r>
          </a:p>
          <a:p>
            <a:pPr>
              <a:defRPr/>
            </a:pP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 исследовательской работы: 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Единицы измерения времени.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Коми промысловый календарь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Истомина Татьяна, 4 класс</a:t>
            </a:r>
          </a:p>
          <a:p>
            <a:pPr>
              <a:defRPr/>
            </a:pP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Руководитель: Канева Ольга Михайловна, учитель начальных классов</a:t>
            </a:r>
          </a:p>
          <a:p>
            <a:r>
              <a:rPr lang="ru-RU" dirty="0" smtClean="0"/>
              <a:t>2022 год</a:t>
            </a:r>
            <a:endParaRPr lang="ru-RU" dirty="0"/>
          </a:p>
        </p:txBody>
      </p:sp>
      <p:pic>
        <p:nvPicPr>
          <p:cNvPr id="4" name="Picture 14" descr="vorkuta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4" descr="vorkuta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4" descr="vorkuta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4" descr="vorkuta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 descr="vorkuta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4" descr="vorkuta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4" descr="vorkuta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4" descr="vorkuta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4" descr="vorkuta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4" descr="vorkuta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0352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3454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Литература: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Жеребцов И.Л. </a:t>
            </a:r>
            <a:r>
              <a:rPr lang="ru-RU" dirty="0" err="1" smtClean="0"/>
              <a:t>Столповский</a:t>
            </a:r>
            <a:r>
              <a:rPr lang="ru-RU" dirty="0" smtClean="0"/>
              <a:t> П.М. Рассказы для детей об истории Коми края. – Сыктывкар: Коми книжное издательство, 2005. – 352 с. (с. 160)</a:t>
            </a:r>
          </a:p>
          <a:p>
            <a:pPr lvl="0"/>
            <a:r>
              <a:rPr lang="ru-RU" dirty="0" smtClean="0"/>
              <a:t>Бондаренко О.Е. Перевод Козловой Е. Коми </a:t>
            </a:r>
            <a:r>
              <a:rPr lang="ru-RU" dirty="0" err="1" smtClean="0"/>
              <a:t>му</a:t>
            </a:r>
            <a:r>
              <a:rPr lang="ru-RU" dirty="0" smtClean="0"/>
              <a:t> </a:t>
            </a:r>
            <a:r>
              <a:rPr lang="ru-RU" dirty="0" err="1" smtClean="0"/>
              <a:t>йылысь</a:t>
            </a:r>
            <a:r>
              <a:rPr lang="ru-RU" dirty="0" smtClean="0"/>
              <a:t> </a:t>
            </a:r>
            <a:r>
              <a:rPr lang="ru-RU" dirty="0" err="1" smtClean="0"/>
              <a:t>висьтъяс</a:t>
            </a:r>
            <a:r>
              <a:rPr lang="ru-RU" dirty="0" smtClean="0"/>
              <a:t> (Рассказы о Коми земле). Сыктывкар: ООО «</a:t>
            </a:r>
            <a:r>
              <a:rPr lang="ru-RU" dirty="0" err="1" smtClean="0"/>
              <a:t>Анбур</a:t>
            </a:r>
            <a:r>
              <a:rPr lang="ru-RU" dirty="0" smtClean="0"/>
              <a:t>», 2015. – 114 с. (с.12)</a:t>
            </a:r>
          </a:p>
          <a:p>
            <a:pPr lvl="0"/>
            <a:r>
              <a:rPr lang="ru-RU" dirty="0" smtClean="0"/>
              <a:t>История Коми с древнейших времён до конца </a:t>
            </a:r>
            <a:r>
              <a:rPr lang="en-US" dirty="0" smtClean="0"/>
              <a:t>XX</a:t>
            </a:r>
            <a:r>
              <a:rPr lang="ru-RU" dirty="0" smtClean="0"/>
              <a:t> века. Т.1. – Сыктывкар, Коми книжное издательство, 2004. – 560 с. (с. 47)</a:t>
            </a:r>
          </a:p>
          <a:p>
            <a:pPr lvl="0"/>
            <a:r>
              <a:rPr lang="ru-RU" dirty="0" smtClean="0"/>
              <a:t>Республика Коми: Энциклопедия. Т.2. – Сыктывкар: Коми книжное издательство, 1999. – 576 с. </a:t>
            </a:r>
          </a:p>
          <a:p>
            <a:r>
              <a:rPr lang="ru-RU" u="sng" dirty="0" smtClean="0">
                <a:hlinkClick r:id="rId2"/>
              </a:rPr>
              <a:t>http://northgifts.ru/stati/kultura/komi-promyslovyy-kalendar/</a:t>
            </a:r>
            <a:endParaRPr lang="ru-RU" dirty="0" smtClean="0"/>
          </a:p>
          <a:p>
            <a:r>
              <a:rPr lang="ru-RU" u="sng" dirty="0" smtClean="0">
                <a:hlinkClick r:id="rId3"/>
              </a:rPr>
              <a:t>http://www.gazeta-respublika.ru/article.php/39072</a:t>
            </a:r>
            <a:endParaRPr lang="ru-RU" dirty="0" smtClean="0"/>
          </a:p>
          <a:p>
            <a:r>
              <a:rPr lang="ru-RU" u="sng" dirty="0" smtClean="0">
                <a:hlinkClick r:id="rId4"/>
              </a:rPr>
              <a:t>http://www.komi.com/folk/komi/229.htm</a:t>
            </a:r>
            <a:endParaRPr lang="ru-RU" dirty="0" smtClean="0"/>
          </a:p>
          <a:p>
            <a:r>
              <a:rPr lang="ru-RU" u="sng" dirty="0" smtClean="0">
                <a:hlinkClick r:id="rId5"/>
              </a:rPr>
              <a:t>http://finugor.ru/node/43208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sz="3300" dirty="0" smtClean="0"/>
              <a:t>Цель: знакомство с историей времяисчисления и с  календарём Республики Коми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</p:spPr>
        <p:txBody>
          <a:bodyPr/>
          <a:lstStyle/>
          <a:p>
            <a:r>
              <a:rPr lang="ru-RU" sz="3000" dirty="0" smtClean="0"/>
              <a:t>Задачи:</a:t>
            </a:r>
          </a:p>
          <a:p>
            <a:pPr>
              <a:buNone/>
            </a:pPr>
            <a:r>
              <a:rPr lang="ru-RU" sz="3000" dirty="0" smtClean="0"/>
              <a:t>1. Изучить и проследить в разных информационных источниках этапы развития календаря.</a:t>
            </a:r>
          </a:p>
          <a:p>
            <a:pPr>
              <a:buNone/>
            </a:pPr>
            <a:r>
              <a:rPr lang="ru-RU" sz="3000" dirty="0" smtClean="0"/>
              <a:t>2. Узнать, какие календари существовали.</a:t>
            </a:r>
          </a:p>
          <a:p>
            <a:pPr>
              <a:buNone/>
            </a:pPr>
            <a:r>
              <a:rPr lang="ru-RU" sz="3000" dirty="0" smtClean="0"/>
              <a:t>3. Исследовать, что знают учащиеся нашего класса об истории коми календаря.</a:t>
            </a:r>
            <a:endParaRPr lang="ru-RU" sz="3000" dirty="0"/>
          </a:p>
        </p:txBody>
      </p:sp>
      <p:pic>
        <p:nvPicPr>
          <p:cNvPr id="4" name="Picture 14" descr="vorkuta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4" descr="vorkuta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4" descr="vorkuta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6376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4" descr="vorkuta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 descr="vorkuta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4" descr="vorkuta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4" descr="vorkuta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4" descr="vorkuta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4" descr="vorkuta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64096"/>
          </a:xfrm>
        </p:spPr>
        <p:txBody>
          <a:bodyPr/>
          <a:lstStyle/>
          <a:p>
            <a:r>
              <a:rPr lang="ru-RU" dirty="0" smtClean="0"/>
              <a:t>Методы исследования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r>
              <a:rPr lang="ru-RU" dirty="0" smtClean="0"/>
              <a:t>Анализ и систематизация собранной информации</a:t>
            </a:r>
          </a:p>
          <a:p>
            <a:r>
              <a:rPr lang="ru-RU" dirty="0" smtClean="0"/>
              <a:t>Опрос учащихся 4 класса</a:t>
            </a:r>
            <a:endParaRPr lang="ru-RU" dirty="0"/>
          </a:p>
        </p:txBody>
      </p:sp>
      <p:pic>
        <p:nvPicPr>
          <p:cNvPr id="4" name="Picture 14" descr="vorkuta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6376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4" descr="vorkuta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4" descr="vorkuta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4" descr="vorkuta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 descr="vorkuta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4" descr="vorkuta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4" descr="vorkuta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4" descr="vorkuta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4" descr="vorkuta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12576" y="764704"/>
            <a:ext cx="8229600" cy="724942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Народный календарь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4762872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 сезонных природных явлений и периодических явлений в развитии живой природы в приметах выделены: ледоход и ледостав, весеннее и осеннее половодье, выпадение снега, прилет и отлет птиц, начало и окончание кукования кукушки, цветение растений, появление сережек у ивы и листьев у деревьев, созревание ягод, "пляски"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комаров-толкунцов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листопад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др.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i.cnnturk.com/ps/cnnturk/100/0x0/527411450506681680f5ba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068960"/>
            <a:ext cx="1800200" cy="1800200"/>
          </a:xfrm>
          <a:prstGeom prst="rect">
            <a:avLst/>
          </a:prstGeom>
          <a:noFill/>
        </p:spPr>
      </p:pic>
      <p:pic>
        <p:nvPicPr>
          <p:cNvPr id="2052" name="Picture 4" descr="http://img-fotki.yandex.ru/get/2709/ramzess-rrr.2/0_22101_812a9cbb_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93850" y="2132856"/>
            <a:ext cx="1350150" cy="1800200"/>
          </a:xfrm>
          <a:prstGeom prst="rect">
            <a:avLst/>
          </a:prstGeom>
          <a:noFill/>
        </p:spPr>
      </p:pic>
      <p:pic>
        <p:nvPicPr>
          <p:cNvPr id="2054" name="Picture 6" descr="https://im3-tub-ru.yandex.net/i?id=2f514169248c8a9d49c8f34e487c6bd5&amp;n=33&amp;h=215&amp;w=3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1521" y="4149080"/>
            <a:ext cx="2212479" cy="1472703"/>
          </a:xfrm>
          <a:prstGeom prst="rect">
            <a:avLst/>
          </a:prstGeom>
          <a:noFill/>
        </p:spPr>
      </p:pic>
      <p:pic>
        <p:nvPicPr>
          <p:cNvPr id="2056" name="Picture 8" descr="http://ricoschmidt.jalbum.net/Herbstansichten/slides/iphone0-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5085184"/>
            <a:ext cx="2267744" cy="1488207"/>
          </a:xfrm>
          <a:prstGeom prst="rect">
            <a:avLst/>
          </a:prstGeom>
          <a:noFill/>
        </p:spPr>
      </p:pic>
      <p:pic>
        <p:nvPicPr>
          <p:cNvPr id="2058" name="Picture 10" descr="http://cdn.trend.az/media/pictures/2008/04/15/Water_15040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064" y="1556792"/>
            <a:ext cx="2145611" cy="1440160"/>
          </a:xfrm>
          <a:prstGeom prst="rect">
            <a:avLst/>
          </a:prstGeom>
          <a:noFill/>
        </p:spPr>
      </p:pic>
      <p:pic>
        <p:nvPicPr>
          <p:cNvPr id="2060" name="Picture 12" descr="http://picfun.ru/wp-content/uploads/r16BQ5QDU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75685" y="692696"/>
            <a:ext cx="2068315" cy="1296144"/>
          </a:xfrm>
          <a:prstGeom prst="rect">
            <a:avLst/>
          </a:prstGeom>
          <a:noFill/>
        </p:spPr>
      </p:pic>
      <p:pic>
        <p:nvPicPr>
          <p:cNvPr id="10" name="Picture 14" descr="vorkuta_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028384" y="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4" descr="vorkuta_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48264" y="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4" descr="vorkuta_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40152" y="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4" descr="vorkuta_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60032" y="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4" descr="vorkuta_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79912" y="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vorkuta_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99792" y="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4" descr="vorkuta_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19672" y="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4" descr="vorkuta_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7544" y="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0193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sz="3200" i="1" dirty="0" smtClean="0">
                <a:solidFill>
                  <a:srgbClr val="FF0000"/>
                </a:solidFill>
              </a:rPr>
              <a:t/>
            </a:r>
            <a:br>
              <a:rPr lang="ru-RU" sz="3200" i="1" dirty="0" smtClean="0">
                <a:solidFill>
                  <a:srgbClr val="FF0000"/>
                </a:solidFill>
              </a:rPr>
            </a:br>
            <a:r>
              <a:rPr lang="ru-RU" sz="3200" i="1" dirty="0">
                <a:solidFill>
                  <a:srgbClr val="FF0000"/>
                </a:solidFill>
              </a:rPr>
              <a:t>Коми промысловый календарь </a:t>
            </a:r>
            <a:r>
              <a:rPr lang="ru-RU" sz="3200" dirty="0">
                <a:solidFill>
                  <a:srgbClr val="FF0000"/>
                </a:solidFill>
              </a:rPr>
              <a:t/>
            </a:r>
            <a:br>
              <a:rPr lang="ru-RU" sz="3200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65313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/>
              <a:t>Древний охотничий промысловый </a:t>
            </a:r>
            <a:r>
              <a:rPr lang="ru-RU" sz="2000" dirty="0" smtClean="0"/>
              <a:t>календарь.</a:t>
            </a:r>
          </a:p>
          <a:p>
            <a:pPr marL="0" indent="0">
              <a:buNone/>
            </a:pPr>
            <a:r>
              <a:rPr lang="ru-RU" sz="2000" dirty="0" smtClean="0"/>
              <a:t>Найден </a:t>
            </a:r>
            <a:r>
              <a:rPr lang="ru-RU" sz="2000" dirty="0"/>
              <a:t>на территории Республики Коми. </a:t>
            </a:r>
            <a:r>
              <a:rPr lang="ru-RU" sz="2000" dirty="0" smtClean="0"/>
              <a:t>Это солнечный </a:t>
            </a:r>
            <a:r>
              <a:rPr lang="ru-RU" sz="2000" dirty="0"/>
              <a:t>календарь, в котором отсчет ведется со дня весеннего равноденствия. Вместо месяцев - 9 периодов того или иного промыслового зверя. В году 9 периодов. </a:t>
            </a:r>
            <a:br>
              <a:rPr lang="ru-RU" sz="2000" dirty="0"/>
            </a:br>
            <a:r>
              <a:rPr lang="ru-RU" sz="2000" dirty="0"/>
              <a:t>с 22.03 период медведя </a:t>
            </a:r>
            <a:br>
              <a:rPr lang="ru-RU" sz="2000" dirty="0"/>
            </a:br>
            <a:r>
              <a:rPr lang="ru-RU" sz="2000" dirty="0"/>
              <a:t>с 28.04 период оленя </a:t>
            </a:r>
            <a:br>
              <a:rPr lang="ru-RU" sz="2000" dirty="0"/>
            </a:br>
            <a:r>
              <a:rPr lang="ru-RU" sz="2000" dirty="0"/>
              <a:t>с 03.06 период горностая </a:t>
            </a:r>
            <a:br>
              <a:rPr lang="ru-RU" sz="2000" dirty="0"/>
            </a:br>
            <a:r>
              <a:rPr lang="ru-RU" sz="2000" dirty="0"/>
              <a:t>с 05.07 период росомахи </a:t>
            </a:r>
            <a:br>
              <a:rPr lang="ru-RU" sz="2000" dirty="0"/>
            </a:br>
            <a:r>
              <a:rPr lang="ru-RU" sz="2000" dirty="0"/>
              <a:t>с 10.08 период лося </a:t>
            </a:r>
            <a:br>
              <a:rPr lang="ru-RU" sz="2000" dirty="0"/>
            </a:br>
            <a:r>
              <a:rPr lang="ru-RU" sz="2000" dirty="0"/>
              <a:t>с 05.10 период выдры </a:t>
            </a:r>
            <a:br>
              <a:rPr lang="ru-RU" sz="2000" dirty="0"/>
            </a:br>
            <a:r>
              <a:rPr lang="ru-RU" sz="2000" dirty="0"/>
              <a:t>с 20.12 период лисицы </a:t>
            </a:r>
            <a:br>
              <a:rPr lang="ru-RU" sz="2000" dirty="0"/>
            </a:br>
            <a:r>
              <a:rPr lang="ru-RU" sz="2000" dirty="0"/>
              <a:t>с 25.01 период белки </a:t>
            </a:r>
            <a:br>
              <a:rPr lang="ru-RU" sz="2000" dirty="0"/>
            </a:br>
            <a:r>
              <a:rPr lang="ru-RU" sz="2000" dirty="0"/>
              <a:t>с 22.02 период куницы</a:t>
            </a:r>
          </a:p>
          <a:p>
            <a:endParaRPr lang="ru-RU" sz="2400" dirty="0"/>
          </a:p>
        </p:txBody>
      </p:sp>
      <p:pic>
        <p:nvPicPr>
          <p:cNvPr id="1026" name="Picture 2" descr="I:\календари\img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8928" y="3569196"/>
            <a:ext cx="4385072" cy="3288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4" descr="vorkuta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4" descr="vorkuta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2400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 descr="vorkuta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4" descr="vorkuta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4" descr="vorkuta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4" descr="vorkuta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4" descr="vorkuta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4" descr="vorkuta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4241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29600" cy="922114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Коми промысловый календарь, установлен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столице в 2013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году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9552" y="1772815"/>
            <a:ext cx="4038600" cy="508518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Двухметровый круг с изображенными на нем промысловыми животными занял место рядом с парковкой возле городского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ЦУМа.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Фигуру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  <a:hlinkClick r:id="rId2"/>
              </a:rPr>
              <a:t>изготовили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 на заводе в Нижнем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Тагиле.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Копия календаря в 17 раз превышает оригинал и весит более 300 килограммов.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I:\календари\cms-image-00000806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708920"/>
            <a:ext cx="4560507" cy="3420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4" descr="vorkuta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 descr="vorkuta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4" descr="vorkuta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4" descr="vorkuta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4" descr="vorkuta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4" descr="vorkuta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4" descr="vorkuta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4" descr="vorkuta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4368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2669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96752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err="1">
                <a:solidFill>
                  <a:srgbClr val="FF0000"/>
                </a:solidFill>
              </a:rPr>
              <a:t>Пу</a:t>
            </a:r>
            <a:r>
              <a:rPr lang="ru-RU" i="1" dirty="0">
                <a:solidFill>
                  <a:srgbClr val="FF0000"/>
                </a:solidFill>
              </a:rPr>
              <a:t> </a:t>
            </a:r>
            <a:r>
              <a:rPr lang="ru-RU" i="1" dirty="0" err="1">
                <a:solidFill>
                  <a:srgbClr val="FF0000"/>
                </a:solidFill>
              </a:rPr>
              <a:t>святси</a:t>
            </a:r>
            <a:r>
              <a:rPr lang="ru-RU" i="1" dirty="0">
                <a:solidFill>
                  <a:srgbClr val="FF0000"/>
                </a:solidFill>
              </a:rPr>
              <a:t/>
            </a:r>
            <a:br>
              <a:rPr lang="ru-RU" i="1" dirty="0">
                <a:solidFill>
                  <a:srgbClr val="FF0000"/>
                </a:solidFill>
              </a:rPr>
            </a:br>
            <a:endParaRPr lang="ru-RU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363272" cy="50405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Для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счета времени по юлианскому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календарю</a:t>
            </a:r>
          </a:p>
          <a:p>
            <a:pPr marL="0" indent="0">
              <a:buNone/>
            </a:pP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зыряне издавна использовали так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называемый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«охотничий» деревянный резной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«пас» или «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святси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Существует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предание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этот календарь был придуман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принесен святителем Стефаном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Пермским,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крестителем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предков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Перми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Вычегодской. Этот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календарь представляет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собой сужающийся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концам деревянный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брусок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двенадцатью полуребрами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числу месяцев), на которые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нанесены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насечки, означающие дни.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насечек – 365 –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соответствует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количеству дней в году.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Соответствующие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дням церковные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обозначались на плоских сторонах бруска специальными значками – «пасами».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Несмотря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простоту в изготовлении, пу святси имелись далеко не у каждого: владеть ими имели право лишь главы больших семей и вожаки промысловых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артелей.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988840"/>
            <a:ext cx="3647993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4" descr="vorkuta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4" descr="vorkuta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4" descr="vorkuta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 descr="vorkuta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4" descr="vorkuta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4" descr="vorkuta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4" descr="vorkuta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4" descr="vorkuta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8384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0667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52736"/>
            <a:ext cx="6923112" cy="576064"/>
          </a:xfrm>
        </p:spPr>
        <p:txBody>
          <a:bodyPr>
            <a:normAutofit fontScale="90000"/>
          </a:bodyPr>
          <a:lstStyle/>
          <a:p>
            <a:r>
              <a:rPr lang="ru-RU" sz="3200" i="1" dirty="0" smtClean="0">
                <a:solidFill>
                  <a:srgbClr val="FF0000"/>
                </a:solidFill>
              </a:rPr>
              <a:t/>
            </a:r>
            <a:br>
              <a:rPr lang="ru-RU" sz="3200" i="1" dirty="0" smtClean="0">
                <a:solidFill>
                  <a:srgbClr val="FF0000"/>
                </a:solidFill>
              </a:rPr>
            </a:br>
            <a:r>
              <a:rPr lang="ru-RU" sz="3200" i="1" dirty="0" smtClean="0">
                <a:solidFill>
                  <a:srgbClr val="FF0000"/>
                </a:solidFill>
              </a:rPr>
              <a:t>Древний </a:t>
            </a:r>
            <a:r>
              <a:rPr lang="ru-RU" sz="3200" i="1" dirty="0">
                <a:solidFill>
                  <a:srgbClr val="FF0000"/>
                </a:solidFill>
              </a:rPr>
              <a:t>коми-пермяцкий календарь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568952" cy="5805264"/>
          </a:xfrm>
        </p:spPr>
        <p:txBody>
          <a:bodyPr/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Плоское бронзовое кольцо,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котором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кругу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изображены фигурки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зверей.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Предполагается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что оно изготовлено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X-XII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веках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На календаре изображены бобр, выдра, белка и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два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волка, символизирующие разные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времена года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При этом бобр и выдра двигаются в одну сторону, белка и волки – в другую. Кроме этого, на кольцо нанесены еще 53 насечки и две округлые розетки. Эти 55 знаков соответствуют 55 суткам – времени оборота Луны вокруг Земли. Насечки расположены в строгом соответствии с фигурами животных. Видимо, на кольце существует два календаря: лунный и солнечный.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api.ning.com/files/DGhaQe0o0DTd-0YuLo2MjUY092xiCIdJ7gBdflsTWX7wjFcIXj-53PX2YFp*Tersa7boADkqVqrHpFdbNtpD-p*A9WxU0rpi/kpcalendar.jpg">
            <a:hlinkClick r:id="rId2" tgtFrame="&quot;_self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2710" y="1484784"/>
            <a:ext cx="2741290" cy="2232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14" descr="vorkuta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4" descr="vorkuta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4" descr="vorkuta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 descr="vorkuta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4" descr="vorkuta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4" descr="vorkuta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4" descr="vorkuta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8052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29600" cy="1143000"/>
          </a:xfrm>
        </p:spPr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608512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dirty="0" smtClean="0"/>
              <a:t>	Работая над этой темой, мы узнали много нового. Первые календари появились очень давно, определить точную дату появления невозможно. Существуют различные виды календарей, которые отличаются в первую очередь практическим применением. Какие бы не были календари, их функции и назначения схожи: они помогали человеку правильно организовать время планировать дела, примечательные даты, напоминали охотникам на кого нельзя охотиться в конкретный момент времени. </a:t>
            </a:r>
          </a:p>
          <a:p>
            <a:endParaRPr lang="ru-RU" dirty="0" smtClean="0"/>
          </a:p>
        </p:txBody>
      </p:sp>
      <p:pic>
        <p:nvPicPr>
          <p:cNvPr id="4" name="Picture 14" descr="vorkuta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4" descr="vorkuta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4" descr="vorkuta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4" descr="vorkuta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 descr="vorkuta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4" descr="vorkuta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4" descr="vorkuta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4" descr="vorkuta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0352" y="188640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natsionalnyy-ornament-naroda-komi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natsionalnyy-ornament-naroda-komi</Template>
  <TotalTime>202</TotalTime>
  <Words>461</Words>
  <Application>Microsoft Office PowerPoint</Application>
  <PresentationFormat>Экран (4:3)</PresentationFormat>
  <Paragraphs>56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Times New Roman</vt:lpstr>
      <vt:lpstr>natsionalnyy-ornament-naroda-komi</vt:lpstr>
      <vt:lpstr>Муниципальное бюджетное общеобразовательное учреждение  «Начальная школа – детский сад» д. Новикбож</vt:lpstr>
      <vt:lpstr>Цель: знакомство с историей времяисчисления и с  календарём Республики Коми.</vt:lpstr>
      <vt:lpstr>Методы исследования</vt:lpstr>
      <vt:lpstr>Народный календарь </vt:lpstr>
      <vt:lpstr> Коми промысловый календарь  </vt:lpstr>
      <vt:lpstr>Коми промысловый календарь, установлен в столице в 2013 году</vt:lpstr>
      <vt:lpstr> Пу святси </vt:lpstr>
      <vt:lpstr> Древний коми-пермяцкий календарь </vt:lpstr>
      <vt:lpstr>Вывод:</vt:lpstr>
      <vt:lpstr>Литература: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календаря</dc:title>
  <dc:creator>Пользователь</dc:creator>
  <cp:lastModifiedBy>Пользователь</cp:lastModifiedBy>
  <cp:revision>20</cp:revision>
  <dcterms:created xsi:type="dcterms:W3CDTF">2016-03-02T10:39:21Z</dcterms:created>
  <dcterms:modified xsi:type="dcterms:W3CDTF">2025-05-12T13:18:44Z</dcterms:modified>
</cp:coreProperties>
</file>